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6" r:id="rId2"/>
    <p:sldId id="258" r:id="rId3"/>
    <p:sldId id="293" r:id="rId4"/>
    <p:sldId id="294" r:id="rId5"/>
    <p:sldId id="295" r:id="rId6"/>
    <p:sldId id="260" r:id="rId7"/>
    <p:sldId id="262" r:id="rId8"/>
    <p:sldId id="259" r:id="rId9"/>
    <p:sldId id="263" r:id="rId10"/>
    <p:sldId id="286" r:id="rId11"/>
    <p:sldId id="287" r:id="rId12"/>
    <p:sldId id="289" r:id="rId13"/>
    <p:sldId id="292" r:id="rId14"/>
    <p:sldId id="320" r:id="rId15"/>
    <p:sldId id="321" r:id="rId16"/>
    <p:sldId id="401" r:id="rId17"/>
    <p:sldId id="322" r:id="rId18"/>
    <p:sldId id="323" r:id="rId19"/>
    <p:sldId id="278" r:id="rId20"/>
    <p:sldId id="279" r:id="rId21"/>
    <p:sldId id="280" r:id="rId22"/>
    <p:sldId id="281" r:id="rId23"/>
    <p:sldId id="282" r:id="rId24"/>
    <p:sldId id="264" r:id="rId25"/>
    <p:sldId id="383" r:id="rId26"/>
    <p:sldId id="384" r:id="rId27"/>
    <p:sldId id="267" r:id="rId28"/>
    <p:sldId id="268" r:id="rId29"/>
    <p:sldId id="269" r:id="rId30"/>
    <p:sldId id="272" r:id="rId31"/>
    <p:sldId id="398" r:id="rId32"/>
    <p:sldId id="271" r:id="rId33"/>
    <p:sldId id="270" r:id="rId34"/>
    <p:sldId id="392" r:id="rId35"/>
    <p:sldId id="277" r:id="rId36"/>
    <p:sldId id="273" r:id="rId37"/>
    <p:sldId id="393" r:id="rId38"/>
    <p:sldId id="338" r:id="rId39"/>
    <p:sldId id="340" r:id="rId40"/>
    <p:sldId id="341" r:id="rId41"/>
    <p:sldId id="342" r:id="rId42"/>
    <p:sldId id="343" r:id="rId43"/>
    <p:sldId id="344" r:id="rId44"/>
    <p:sldId id="345" r:id="rId45"/>
    <p:sldId id="346" r:id="rId46"/>
    <p:sldId id="347" r:id="rId47"/>
    <p:sldId id="354" r:id="rId48"/>
    <p:sldId id="355" r:id="rId49"/>
    <p:sldId id="348" r:id="rId50"/>
    <p:sldId id="335" r:id="rId51"/>
    <p:sldId id="382" r:id="rId52"/>
    <p:sldId id="379" r:id="rId53"/>
    <p:sldId id="399" r:id="rId54"/>
    <p:sldId id="356" r:id="rId55"/>
    <p:sldId id="357" r:id="rId56"/>
    <p:sldId id="349" r:id="rId57"/>
    <p:sldId id="358" r:id="rId58"/>
    <p:sldId id="359" r:id="rId59"/>
    <p:sldId id="332" r:id="rId60"/>
    <p:sldId id="362" r:id="rId61"/>
    <p:sldId id="375" r:id="rId62"/>
    <p:sldId id="381" r:id="rId63"/>
    <p:sldId id="364" r:id="rId64"/>
    <p:sldId id="365" r:id="rId65"/>
    <p:sldId id="366" r:id="rId66"/>
    <p:sldId id="367" r:id="rId67"/>
    <p:sldId id="395" r:id="rId68"/>
    <p:sldId id="368" r:id="rId69"/>
    <p:sldId id="361" r:id="rId70"/>
    <p:sldId id="350" r:id="rId71"/>
    <p:sldId id="351" r:id="rId72"/>
    <p:sldId id="352" r:id="rId73"/>
    <p:sldId id="353" r:id="rId74"/>
    <p:sldId id="369" r:id="rId75"/>
    <p:sldId id="370" r:id="rId76"/>
    <p:sldId id="371" r:id="rId77"/>
    <p:sldId id="372" r:id="rId78"/>
    <p:sldId id="373" r:id="rId79"/>
    <p:sldId id="374" r:id="rId80"/>
    <p:sldId id="376" r:id="rId81"/>
    <p:sldId id="334" r:id="rId82"/>
    <p:sldId id="385" r:id="rId83"/>
    <p:sldId id="400" r:id="rId84"/>
    <p:sldId id="386" r:id="rId85"/>
    <p:sldId id="387" r:id="rId86"/>
    <p:sldId id="388" r:id="rId87"/>
    <p:sldId id="389" r:id="rId88"/>
    <p:sldId id="390" r:id="rId89"/>
    <p:sldId id="394" r:id="rId90"/>
    <p:sldId id="402" r:id="rId91"/>
    <p:sldId id="391" r:id="rId92"/>
    <p:sldId id="288" r:id="rId9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0447" autoAdjust="0"/>
  </p:normalViewPr>
  <p:slideViewPr>
    <p:cSldViewPr snapToGrid="0">
      <p:cViewPr>
        <p:scale>
          <a:sx n="75" d="100"/>
          <a:sy n="75" d="100"/>
        </p:scale>
        <p:origin x="413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205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7D837E-1B9C-4B10-8338-3088453FF802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3A35A0-D6B0-41B0-A50E-01393CA9F8D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361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ukaff.ac.uk/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3901A9-D898-4632-9F96-5189297ABAF6}" type="slidenum">
              <a:rPr lang="en-US" altLang="en-US" sz="1200"/>
              <a:pPr/>
              <a:t>6</a:t>
            </a:fld>
            <a:endParaRPr lang="en-US" altLang="en-US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8389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89FED0D4-1855-48EA-97C3-8D10FB7E2E6A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3254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A35A0-D6B0-41B0-A50E-01393CA9F8D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896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32B847E-B094-466A-93E7-2368085BE651}" type="slidenum">
              <a:rPr lang="de-DE"/>
              <a:pPr/>
              <a:t>92</a:t>
            </a:fld>
            <a:endParaRPr lang="de-DE"/>
          </a:p>
        </p:txBody>
      </p:sp>
      <p:sp>
        <p:nvSpPr>
          <p:cNvPr id="7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0321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543901A9-D898-4632-9F96-5189297ABAF6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8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1290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87587C9-DBD4-429A-9CB9-188AFAE12AF6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90945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628600F-760D-433B-A579-09E8A333FBD1}" type="slidenum">
              <a:rPr lang="en-US" altLang="en-US" sz="1200"/>
              <a:pPr/>
              <a:t>20</a:t>
            </a:fld>
            <a:endParaRPr lang="en-US" alt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60222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920B791-5552-4E51-B208-B7438DDAA6D7}" type="slidenum">
              <a:rPr lang="en-US" altLang="en-US" sz="1200"/>
              <a:pPr/>
              <a:t>21</a:t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5893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5FF965E-050A-4829-B646-B46BAC301541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2358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8C6648C8-603D-4AC8-9057-00370DB4CC96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88482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calculation models the collapse and fragmentation of a 500 solar mass molecular cloud that is 0.8 pc in diameter (approximately 2.6 light-years). At the initial temperature of 10 K with a mean molecular weight of 2.46, this results in an thermal Jeans mass of 1 solar mass. The free-fall time of the cloud is 190,000 years and the simulation covers 285,000 years. </a:t>
            </a:r>
          </a:p>
          <a:p>
            <a:r>
              <a:rPr lang="en-US" dirty="0" smtClean="0"/>
              <a:t>The cloud is given an initial supersonic `turbulent' velocity field in the same manner as </a:t>
            </a:r>
            <a:r>
              <a:rPr lang="en-US" dirty="0" err="1" smtClean="0"/>
              <a:t>Ostriker</a:t>
            </a:r>
            <a:r>
              <a:rPr lang="en-US" dirty="0" smtClean="0"/>
              <a:t>, Stone &amp; </a:t>
            </a:r>
            <a:r>
              <a:rPr lang="en-US" dirty="0" err="1" smtClean="0"/>
              <a:t>Gammie</a:t>
            </a:r>
            <a:r>
              <a:rPr lang="en-US" dirty="0" smtClean="0"/>
              <a:t> (2001). We generate a divergence-free random Gaussian velocity field with a power spectrum P(k) \</a:t>
            </a:r>
            <a:r>
              <a:rPr lang="en-US" dirty="0" err="1" smtClean="0"/>
              <a:t>propto</a:t>
            </a:r>
            <a:r>
              <a:rPr lang="en-US" dirty="0" smtClean="0"/>
              <a:t> k</a:t>
            </a:r>
            <a:r>
              <a:rPr lang="en-US" baseline="30000" dirty="0" smtClean="0"/>
              <a:t>-4</a:t>
            </a:r>
            <a:r>
              <a:rPr lang="en-US" dirty="0" smtClean="0"/>
              <a:t>, where k is the wave-number. In three-dimensions, this results in a velocity dispersion that varies with distance, lambda, as sigma(lambda) \</a:t>
            </a:r>
            <a:r>
              <a:rPr lang="en-US" dirty="0" err="1" smtClean="0"/>
              <a:t>propto</a:t>
            </a:r>
            <a:r>
              <a:rPr lang="en-US" dirty="0" smtClean="0"/>
              <a:t> lambda</a:t>
            </a:r>
            <a:r>
              <a:rPr lang="en-US" baseline="30000" dirty="0" smtClean="0"/>
              <a:t>1/2</a:t>
            </a:r>
            <a:r>
              <a:rPr lang="en-US" dirty="0" smtClean="0"/>
              <a:t> in agreement with the observed Larson scaling relations for molecular clouds (Larson 1981). This power spectrum is </a:t>
            </a:r>
            <a:r>
              <a:rPr lang="en-US" dirty="0" err="1" smtClean="0"/>
              <a:t>slighly</a:t>
            </a:r>
            <a:r>
              <a:rPr lang="en-US" dirty="0" smtClean="0"/>
              <a:t> steeper than the Kolmogorov spectrum, P(k)\</a:t>
            </a:r>
            <a:r>
              <a:rPr lang="en-US" dirty="0" err="1" smtClean="0"/>
              <a:t>propto</a:t>
            </a:r>
            <a:r>
              <a:rPr lang="en-US" dirty="0" smtClean="0"/>
              <a:t> k</a:t>
            </a:r>
            <a:r>
              <a:rPr lang="en-US" baseline="30000" dirty="0" smtClean="0"/>
              <a:t>11/3</a:t>
            </a:r>
            <a:r>
              <a:rPr lang="en-US" dirty="0" smtClean="0"/>
              <a:t>. Rather, it matches the amplitude scaling of Burgers supersonic turbulence associated with an ensemble of shocks (but differs from Burgers turbulence in that the initial phases are uncorrelated). </a:t>
            </a:r>
          </a:p>
          <a:p>
            <a:r>
              <a:rPr lang="en-US" dirty="0" smtClean="0"/>
              <a:t>The calculation was performed using a parallel three-dimensional smoothed particle hydrodynamics (SPH) code with 35 million particles on the </a:t>
            </a:r>
            <a:r>
              <a:rPr lang="en-US" dirty="0" smtClean="0">
                <a:hlinkClick r:id="rId3"/>
              </a:rPr>
              <a:t>United Kingdom Astrophysical Fluids Facility (UKAFF)</a:t>
            </a:r>
            <a:r>
              <a:rPr lang="en-US" dirty="0" smtClean="0"/>
              <a:t>. It took approximately 100,000 CPU hours running on up to 16 processors. The SPH code was </a:t>
            </a:r>
            <a:r>
              <a:rPr lang="en-US" dirty="0" err="1" smtClean="0"/>
              <a:t>parallelised</a:t>
            </a:r>
            <a:r>
              <a:rPr lang="en-US" dirty="0" smtClean="0"/>
              <a:t> using </a:t>
            </a:r>
            <a:r>
              <a:rPr lang="en-US" dirty="0" err="1" smtClean="0"/>
              <a:t>OpenMP</a:t>
            </a:r>
            <a:r>
              <a:rPr lang="en-US" dirty="0" smtClean="0"/>
              <a:t> by M. Bate. The code uses sink particles (Bate, </a:t>
            </a:r>
            <a:r>
              <a:rPr lang="en-US" dirty="0" err="1" smtClean="0"/>
              <a:t>Bonnell</a:t>
            </a:r>
            <a:r>
              <a:rPr lang="en-US" dirty="0" smtClean="0"/>
              <a:t> &amp; Price 1995) to model condensed objects (i.e. the stars and brown dwarfs). Sink particles are point masses that accrete bound gas that comes within a specified radius of them. This accretion radius is to set 5 AU. Binary systems are followed to separations as small as 1 AU. 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3A35A0-D6B0-41B0-A50E-01393CA9F8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986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defTabSz="912813"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 defTabSz="912813"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 defTabSz="912813"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 defTabSz="912813"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 defTabSz="912813"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59B9965-202F-4375-9835-8D20B00A1E98}" type="slidenum">
              <a:rPr lang="en-US" altLang="en-US" sz="1200">
                <a:latin typeface="Arial" panose="020B0604020202020204" pitchFamily="34" charset="0"/>
              </a:rPr>
              <a:pPr/>
              <a:t>31</a:t>
            </a:fld>
            <a:endParaRPr lang="en-US" altLang="en-US" sz="1200">
              <a:latin typeface="Arial" panose="020B0604020202020204" pitchFamily="34" charset="0"/>
            </a:endParaRPr>
          </a:p>
        </p:txBody>
      </p:sp>
      <p:sp>
        <p:nvSpPr>
          <p:cNvPr id="17411" name="Rectangle 2"/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en-US" smtClean="0"/>
              <a:t>John Bally presented opacity measurements at 3 wavelengths of disk 114-426 at the La Serena conference.  It is a GREY body, not a standard reddening law.  This implies significant grain sizes (cm sized) in this part of the disk.  Evidence for grain growth.</a:t>
            </a:r>
          </a:p>
        </p:txBody>
      </p:sp>
    </p:spTree>
    <p:extLst>
      <p:ext uri="{BB962C8B-B14F-4D97-AF65-F5344CB8AC3E}">
        <p14:creationId xmlns:p14="http://schemas.microsoft.com/office/powerpoint/2010/main" val="2923340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smtClean="0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3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2937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21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674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894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15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39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C00000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358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5872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2295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975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98719-91D5-47FC-9191-C747B39418EB}" type="datetimeFigureOut">
              <a:rPr lang="en-US" smtClean="0"/>
              <a:t>7/10/2015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844591-0749-4087-B1B5-36127BEA17D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52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w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0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6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9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4.mp4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12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11" Type="http://schemas.openxmlformats.org/officeDocument/2006/relationships/image" Target="../media/image19.jpeg"/><Relationship Id="rId5" Type="http://schemas.openxmlformats.org/officeDocument/2006/relationships/image" Target="../media/image13.jpeg"/><Relationship Id="rId10" Type="http://schemas.openxmlformats.org/officeDocument/2006/relationships/image" Target="../media/image18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://www.stsci.edu/" TargetMode="Externa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hyperlink" Target="http://www.spacetelescope.org/" TargetMode="External"/><Relationship Id="rId5" Type="http://schemas.openxmlformats.org/officeDocument/2006/relationships/hyperlink" Target="http://www.nasa.gov/" TargetMode="External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video" Target="../media/media9.mp4"/><Relationship Id="rId13" Type="http://schemas.openxmlformats.org/officeDocument/2006/relationships/slideLayout" Target="../slideLayouts/slideLayout4.xml"/><Relationship Id="rId18" Type="http://schemas.openxmlformats.org/officeDocument/2006/relationships/image" Target="../media/image83.png"/><Relationship Id="rId3" Type="http://schemas.microsoft.com/office/2007/relationships/media" Target="../media/media7.mp4"/><Relationship Id="rId7" Type="http://schemas.microsoft.com/office/2007/relationships/media" Target="../media/media9.mp4"/><Relationship Id="rId12" Type="http://schemas.openxmlformats.org/officeDocument/2006/relationships/video" Target="../media/media11.mp4"/><Relationship Id="rId17" Type="http://schemas.openxmlformats.org/officeDocument/2006/relationships/image" Target="../media/image82.png"/><Relationship Id="rId2" Type="http://schemas.openxmlformats.org/officeDocument/2006/relationships/video" Target="../media/media6.mp4"/><Relationship Id="rId16" Type="http://schemas.openxmlformats.org/officeDocument/2006/relationships/image" Target="../media/image81.png"/><Relationship Id="rId1" Type="http://schemas.microsoft.com/office/2007/relationships/media" Target="../media/media6.mp4"/><Relationship Id="rId6" Type="http://schemas.openxmlformats.org/officeDocument/2006/relationships/video" Target="../media/media8.mp4"/><Relationship Id="rId11" Type="http://schemas.microsoft.com/office/2007/relationships/media" Target="../media/media11.mp4"/><Relationship Id="rId5" Type="http://schemas.microsoft.com/office/2007/relationships/media" Target="../media/media8.mp4"/><Relationship Id="rId15" Type="http://schemas.openxmlformats.org/officeDocument/2006/relationships/image" Target="../media/image80.png"/><Relationship Id="rId10" Type="http://schemas.openxmlformats.org/officeDocument/2006/relationships/video" Target="../media/media10.mp4"/><Relationship Id="rId19" Type="http://schemas.openxmlformats.org/officeDocument/2006/relationships/image" Target="../media/image84.png"/><Relationship Id="rId4" Type="http://schemas.openxmlformats.org/officeDocument/2006/relationships/video" Target="../media/media7.mp4"/><Relationship Id="rId9" Type="http://schemas.microsoft.com/office/2007/relationships/media" Target="../media/media10.mp4"/><Relationship Id="rId14" Type="http://schemas.openxmlformats.org/officeDocument/2006/relationships/image" Target="../media/image7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6.jpe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emf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Die </a:t>
            </a:r>
            <a:r>
              <a:rPr lang="de-DE" dirty="0" smtClean="0"/>
              <a:t>Planetenwerkstatt</a:t>
            </a:r>
            <a:endParaRPr lang="en-US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4592638"/>
            <a:ext cx="9144000" cy="1655762"/>
          </a:xfrm>
        </p:spPr>
        <p:txBody>
          <a:bodyPr>
            <a:normAutofit fontScale="92500" lnSpcReduction="20000"/>
          </a:bodyPr>
          <a:lstStyle/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PD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Dr. Markus 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Röllig</a:t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Universität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zu</a:t>
            </a:r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Köln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3328" y="6033245"/>
            <a:ext cx="788672" cy="824755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33244"/>
            <a:ext cx="1168944" cy="82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8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Absorption und Emission</a:t>
            </a:r>
            <a:endParaRPr lang="de-DE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de-DE" dirty="0"/>
              <a:t>	Führt man Atomen Energie zu, strahlen sie diese bei charakteristischen Wellenlängen wieder ab.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820989" y="3213100"/>
            <a:ext cx="1252537" cy="3644900"/>
            <a:chOff x="4740" y="1661"/>
            <a:chExt cx="789" cy="2359"/>
          </a:xfrm>
        </p:grpSpPr>
        <p:pic>
          <p:nvPicPr>
            <p:cNvPr id="77829" name="Picture 5" descr="Flammenfärbung Kupfer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740" y="1661"/>
              <a:ext cx="789" cy="2359"/>
            </a:xfrm>
            <a:prstGeom prst="rect">
              <a:avLst/>
            </a:prstGeom>
            <a:noFill/>
          </p:spPr>
        </p:pic>
        <p:sp>
          <p:nvSpPr>
            <p:cNvPr id="77830" name="Text Box 6"/>
            <p:cNvSpPr txBox="1">
              <a:spLocks noChangeArrowheads="1"/>
            </p:cNvSpPr>
            <p:nvPr/>
          </p:nvSpPr>
          <p:spPr bwMode="auto">
            <a:xfrm>
              <a:off x="4876" y="3657"/>
              <a:ext cx="544" cy="2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Kupfer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1524000" y="3213101"/>
            <a:ext cx="1258888" cy="3643313"/>
            <a:chOff x="3923" y="1661"/>
            <a:chExt cx="793" cy="2358"/>
          </a:xfrm>
        </p:grpSpPr>
        <p:pic>
          <p:nvPicPr>
            <p:cNvPr id="77828" name="Picture 4" descr="Flammenfärbung Natrium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23" y="1661"/>
              <a:ext cx="793" cy="2358"/>
            </a:xfrm>
            <a:prstGeom prst="rect">
              <a:avLst/>
            </a:prstGeom>
            <a:noFill/>
          </p:spPr>
        </p:pic>
        <p:sp>
          <p:nvSpPr>
            <p:cNvPr id="77832" name="Text Box 8"/>
            <p:cNvSpPr txBox="1">
              <a:spLocks noChangeArrowheads="1"/>
            </p:cNvSpPr>
            <p:nvPr/>
          </p:nvSpPr>
          <p:spPr bwMode="auto">
            <a:xfrm>
              <a:off x="4014" y="3657"/>
              <a:ext cx="620" cy="2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de-DE" dirty="0">
                  <a:solidFill>
                    <a:schemeClr val="bg1"/>
                  </a:solidFill>
                </a:rPr>
                <a:t>Natrium</a:t>
              </a:r>
            </a:p>
          </p:txBody>
        </p:sp>
      </p:grpSp>
      <p:sp>
        <p:nvSpPr>
          <p:cNvPr id="77835" name="AutoShape 11"/>
          <p:cNvSpPr>
            <a:spLocks noChangeArrowheads="1"/>
          </p:cNvSpPr>
          <p:nvPr/>
        </p:nvSpPr>
        <p:spPr bwMode="auto">
          <a:xfrm>
            <a:off x="4656139" y="4292600"/>
            <a:ext cx="1150937" cy="1225550"/>
          </a:xfrm>
          <a:prstGeom prst="triangle">
            <a:avLst>
              <a:gd name="adj" fmla="val 50000"/>
            </a:avLst>
          </a:prstGeom>
          <a:solidFill>
            <a:srgbClr val="C0C0C0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Line 12"/>
          <p:cNvSpPr>
            <a:spLocks noChangeShapeType="1"/>
          </p:cNvSpPr>
          <p:nvPr/>
        </p:nvSpPr>
        <p:spPr bwMode="auto">
          <a:xfrm>
            <a:off x="4151314" y="4724400"/>
            <a:ext cx="865187" cy="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7837" name="Picture 13" descr="Linienspektrum-Natrium-opt3-b0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11900" y="5013326"/>
            <a:ext cx="4038600" cy="733425"/>
          </a:xfrm>
          <a:prstGeom prst="rect">
            <a:avLst/>
          </a:prstGeom>
          <a:noFill/>
        </p:spPr>
      </p:pic>
      <p:pic>
        <p:nvPicPr>
          <p:cNvPr id="77838" name="Picture 14" descr="Linienspektrum-Kupferopt3-b0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11900" y="5013326"/>
            <a:ext cx="4038600" cy="733425"/>
          </a:xfrm>
          <a:prstGeom prst="rect">
            <a:avLst/>
          </a:prstGeom>
          <a:noFill/>
        </p:spPr>
      </p:pic>
      <p:sp>
        <p:nvSpPr>
          <p:cNvPr id="77839" name="Line 15"/>
          <p:cNvSpPr>
            <a:spLocks noChangeShapeType="1"/>
          </p:cNvSpPr>
          <p:nvPr/>
        </p:nvSpPr>
        <p:spPr bwMode="auto">
          <a:xfrm>
            <a:off x="5519738" y="4868864"/>
            <a:ext cx="792162" cy="504825"/>
          </a:xfrm>
          <a:prstGeom prst="line">
            <a:avLst/>
          </a:prstGeom>
          <a:noFill/>
          <a:ln w="38100">
            <a:solidFill>
              <a:schemeClr val="tx1"/>
            </a:solidFill>
            <a:prstDash val="sysDot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7840" name="Line 16"/>
          <p:cNvSpPr>
            <a:spLocks noChangeShapeType="1"/>
          </p:cNvSpPr>
          <p:nvPr/>
        </p:nvSpPr>
        <p:spPr bwMode="auto">
          <a:xfrm>
            <a:off x="2927350" y="4724400"/>
            <a:ext cx="208915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7841" name="Picture 17" descr="Linienspektrum-Kupferopt3-b0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11900" y="4076701"/>
            <a:ext cx="4038600" cy="733425"/>
          </a:xfrm>
          <a:prstGeom prst="rect">
            <a:avLst/>
          </a:prstGeom>
          <a:noFill/>
        </p:spPr>
      </p:pic>
      <p:sp>
        <p:nvSpPr>
          <p:cNvPr id="77842" name="Text Box 18"/>
          <p:cNvSpPr txBox="1">
            <a:spLocks noChangeArrowheads="1"/>
          </p:cNvSpPr>
          <p:nvPr/>
        </p:nvSpPr>
        <p:spPr bwMode="auto">
          <a:xfrm>
            <a:off x="4367214" y="5949951"/>
            <a:ext cx="583247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de-DE" sz="2000"/>
              <a:t>Jedes Element hat seinen ganz charakteristischen, spektralen Fingerabdruck.</a:t>
            </a:r>
          </a:p>
        </p:txBody>
      </p:sp>
    </p:spTree>
    <p:extLst>
      <p:ext uri="{BB962C8B-B14F-4D97-AF65-F5344CB8AC3E}">
        <p14:creationId xmlns:p14="http://schemas.microsoft.com/office/powerpoint/2010/main" val="68293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35" grpId="0" animBg="1"/>
      <p:bldP spid="77835" grpId="1" animBg="1"/>
      <p:bldP spid="77836" grpId="0" animBg="1"/>
      <p:bldP spid="77836" grpId="1" animBg="1"/>
      <p:bldP spid="77836" grpId="2" animBg="1"/>
      <p:bldP spid="77839" grpId="0" animBg="1"/>
      <p:bldP spid="77839" grpId="1" animBg="1"/>
      <p:bldP spid="77839" grpId="2" animBg="1"/>
      <p:bldP spid="77839" grpId="3" animBg="1"/>
      <p:bldP spid="77840" grpId="0" animBg="1"/>
      <p:bldP spid="77840" grpId="1" animBg="1"/>
      <p:bldP spid="7784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7938"/>
            <a:ext cx="7772400" cy="1225550"/>
          </a:xfrm>
        </p:spPr>
        <p:txBody>
          <a:bodyPr/>
          <a:lstStyle/>
          <a:p>
            <a:r>
              <a:rPr lang="en-US">
                <a:effectLst>
                  <a:outerShdw blurRad="38100" dist="38100" dir="2700000" algn="tl">
                    <a:srgbClr val="000000"/>
                  </a:outerShdw>
                </a:effectLst>
              </a:rPr>
              <a:t>Emissionsspektren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74826" y="1052513"/>
            <a:ext cx="8728075" cy="506412"/>
            <a:chOff x="204" y="1117"/>
            <a:chExt cx="5498" cy="319"/>
          </a:xfrm>
        </p:grpSpPr>
        <p:pic>
          <p:nvPicPr>
            <p:cNvPr id="74756" name="Picture 4" descr="hydrogen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451" y="1117"/>
              <a:ext cx="4251" cy="319"/>
            </a:xfrm>
            <a:prstGeom prst="rect">
              <a:avLst/>
            </a:prstGeom>
            <a:noFill/>
          </p:spPr>
        </p:pic>
        <p:sp>
          <p:nvSpPr>
            <p:cNvPr id="74757" name="Text Box 5"/>
            <p:cNvSpPr txBox="1">
              <a:spLocks noChangeArrowheads="1"/>
            </p:cNvSpPr>
            <p:nvPr/>
          </p:nvSpPr>
          <p:spPr bwMode="auto">
            <a:xfrm>
              <a:off x="204" y="1117"/>
              <a:ext cx="110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en-US" sz="24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</a:rPr>
                <a:t>Wasserstoff</a:t>
              </a:r>
            </a:p>
          </p:txBody>
        </p:sp>
      </p:grpSp>
      <p:grpSp>
        <p:nvGrpSpPr>
          <p:cNvPr id="3" name="Group 20"/>
          <p:cNvGrpSpPr>
            <a:grpSpLocks/>
          </p:cNvGrpSpPr>
          <p:nvPr/>
        </p:nvGrpSpPr>
        <p:grpSpPr bwMode="auto">
          <a:xfrm>
            <a:off x="2566989" y="1628775"/>
            <a:ext cx="7488237" cy="5018088"/>
            <a:chOff x="657" y="1026"/>
            <a:chExt cx="4717" cy="3161"/>
          </a:xfrm>
        </p:grpSpPr>
        <p:pic>
          <p:nvPicPr>
            <p:cNvPr id="74769" name="Picture 17" descr="n6611noao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57" y="1026"/>
              <a:ext cx="4717" cy="3161"/>
            </a:xfrm>
            <a:prstGeom prst="rect">
              <a:avLst/>
            </a:prstGeom>
            <a:noFill/>
            <a:ln w="9525">
              <a:solidFill>
                <a:schemeClr val="folHlink"/>
              </a:solidFill>
              <a:miter lim="800000"/>
              <a:headEnd/>
              <a:tailEnd/>
            </a:ln>
          </p:spPr>
        </p:pic>
        <p:sp>
          <p:nvSpPr>
            <p:cNvPr id="74770" name="Text Box 18"/>
            <p:cNvSpPr txBox="1">
              <a:spLocks noChangeArrowheads="1"/>
            </p:cNvSpPr>
            <p:nvPr/>
          </p:nvSpPr>
          <p:spPr bwMode="auto">
            <a:xfrm>
              <a:off x="4377" y="3657"/>
              <a:ext cx="827" cy="4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r>
                <a:rPr lang="de-DE"/>
                <a:t>M16</a:t>
              </a:r>
            </a:p>
            <a:p>
              <a:r>
                <a:rPr lang="de-DE"/>
                <a:t>Adler-Nebel</a:t>
              </a:r>
            </a:p>
          </p:txBody>
        </p:sp>
      </p:grpSp>
      <p:sp>
        <p:nvSpPr>
          <p:cNvPr id="74771" name="Line 19"/>
          <p:cNvSpPr>
            <a:spLocks noChangeShapeType="1"/>
          </p:cNvSpPr>
          <p:nvPr/>
        </p:nvSpPr>
        <p:spPr bwMode="auto">
          <a:xfrm flipH="1">
            <a:off x="5303838" y="1320801"/>
            <a:ext cx="4203700" cy="2900363"/>
          </a:xfrm>
          <a:prstGeom prst="line">
            <a:avLst/>
          </a:prstGeom>
          <a:noFill/>
          <a:ln w="9525">
            <a:solidFill>
              <a:srgbClr val="FFFF00"/>
            </a:solidFill>
            <a:round/>
            <a:headEnd type="triangl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74773" name="Text Box 21"/>
          <p:cNvSpPr txBox="1">
            <a:spLocks noChangeArrowheads="1"/>
          </p:cNvSpPr>
          <p:nvPr/>
        </p:nvSpPr>
        <p:spPr bwMode="auto">
          <a:xfrm>
            <a:off x="2640014" y="4724400"/>
            <a:ext cx="280828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das rot leuchtende Gas ist eine HII Region (heißes, ionisiertes Wasserstoffgas)</a:t>
            </a:r>
          </a:p>
        </p:txBody>
      </p:sp>
    </p:spTree>
    <p:extLst>
      <p:ext uri="{BB962C8B-B14F-4D97-AF65-F5344CB8AC3E}">
        <p14:creationId xmlns:p14="http://schemas.microsoft.com/office/powerpoint/2010/main" val="96909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771" grpId="0" animBg="1"/>
      <p:bldP spid="747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ISM</a:t>
            </a:r>
          </a:p>
        </p:txBody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Atomares Gas  (optische Teleskope) </a:t>
            </a:r>
          </a:p>
          <a:p>
            <a:r>
              <a:rPr lang="de-DE"/>
              <a:t>Moleküle  (Radioteleskope)</a:t>
            </a:r>
          </a:p>
          <a:p>
            <a:r>
              <a:rPr lang="de-DE"/>
              <a:t>Staub</a:t>
            </a:r>
            <a:br>
              <a:rPr lang="de-DE"/>
            </a:br>
            <a:endParaRPr lang="de-DE"/>
          </a:p>
          <a:p>
            <a:pPr>
              <a:buFontTx/>
              <a:buNone/>
            </a:pPr>
            <a:r>
              <a:rPr lang="de-DE"/>
              <a:t/>
            </a:r>
            <a:br>
              <a:rPr lang="de-DE"/>
            </a:br>
            <a:r>
              <a:rPr lang="de-DE"/>
              <a:t/>
            </a:r>
            <a:br>
              <a:rPr lang="de-DE"/>
            </a:br>
            <a:r>
              <a:rPr lang="de-DE"/>
              <a:t>Wie kann man Staub sehen?</a:t>
            </a: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376488" y="2455863"/>
            <a:ext cx="7777162" cy="4402137"/>
            <a:chOff x="570" y="1547"/>
            <a:chExt cx="4899" cy="2773"/>
          </a:xfrm>
        </p:grpSpPr>
        <p:pic>
          <p:nvPicPr>
            <p:cNvPr id="105476" name="Picture 4" descr="dust1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74" y="2887"/>
              <a:ext cx="1846" cy="1433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</p:spPr>
        </p:pic>
        <p:pic>
          <p:nvPicPr>
            <p:cNvPr id="105477" name="Picture 5" descr="interstellar_dust_grain_bi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70" y="1706"/>
              <a:ext cx="1819" cy="1572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</p:spPr>
        </p:pic>
        <p:pic>
          <p:nvPicPr>
            <p:cNvPr id="105478" name="Picture 6" descr="dustaggregates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105" y="1547"/>
              <a:ext cx="1364" cy="1364"/>
            </a:xfrm>
            <a:prstGeom prst="rect">
              <a:avLst/>
            </a:prstGeom>
            <a:noFill/>
            <a:ln w="9525">
              <a:solidFill>
                <a:srgbClr val="FFFF00"/>
              </a:solidFill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721357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(</a:t>
            </a:r>
            <a:r>
              <a:rPr lang="de-DE" dirty="0" err="1"/>
              <a:t>Un</a:t>
            </a:r>
            <a:r>
              <a:rPr lang="de-DE" dirty="0"/>
              <a:t>)durchsichtiger Staub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93187" name="Picture 3" descr="B68-phot-02c-01-norm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9650" y="1773238"/>
            <a:ext cx="7632700" cy="489585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</p:spPr>
      </p:pic>
      <p:sp>
        <p:nvSpPr>
          <p:cNvPr id="93188" name="Text Box 4"/>
          <p:cNvSpPr txBox="1">
            <a:spLocks noChangeArrowheads="1"/>
          </p:cNvSpPr>
          <p:nvPr/>
        </p:nvSpPr>
        <p:spPr bwMode="auto">
          <a:xfrm>
            <a:off x="2495550" y="1412876"/>
            <a:ext cx="72786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optisch                                                                               infrarot</a:t>
            </a:r>
            <a:endParaRPr lang="de-DE">
              <a:solidFill>
                <a:srgbClr val="FFFF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</a:endParaRPr>
          </a:p>
        </p:txBody>
      </p:sp>
      <p:pic>
        <p:nvPicPr>
          <p:cNvPr id="93189" name="Picture 5" descr="phot-29c-99-normal cop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24113" y="2060575"/>
            <a:ext cx="2889250" cy="3024188"/>
          </a:xfrm>
          <a:prstGeom prst="rect">
            <a:avLst/>
          </a:prstGeom>
          <a:noFill/>
        </p:spPr>
      </p:pic>
      <p:sp>
        <p:nvSpPr>
          <p:cNvPr id="93190" name="Rectangle 6"/>
          <p:cNvSpPr>
            <a:spLocks noChangeArrowheads="1"/>
          </p:cNvSpPr>
          <p:nvPr/>
        </p:nvSpPr>
        <p:spPr bwMode="auto">
          <a:xfrm>
            <a:off x="6240464" y="1773239"/>
            <a:ext cx="3671887" cy="367188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93191" name="Text Box 7"/>
          <p:cNvSpPr txBox="1">
            <a:spLocks noChangeArrowheads="1"/>
          </p:cNvSpPr>
          <p:nvPr/>
        </p:nvSpPr>
        <p:spPr bwMode="auto">
          <a:xfrm>
            <a:off x="4440239" y="1412875"/>
            <a:ext cx="7168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>
                <a:solidFill>
                  <a:srgbClr val="FFFF00"/>
                </a:solidFill>
              </a:rPr>
              <a:t>Radio</a:t>
            </a:r>
          </a:p>
        </p:txBody>
      </p:sp>
    </p:spTree>
    <p:extLst>
      <p:ext uri="{BB962C8B-B14F-4D97-AF65-F5344CB8AC3E}">
        <p14:creationId xmlns:p14="http://schemas.microsoft.com/office/powerpoint/2010/main" val="220376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90" grpId="0" animBg="1"/>
      <p:bldP spid="9319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ISM - </a:t>
            </a:r>
            <a:r>
              <a:rPr lang="de-DE" b="1" dirty="0" smtClean="0">
                <a:solidFill>
                  <a:srgbClr val="C00000"/>
                </a:solidFill>
              </a:rPr>
              <a:t>Staub</a:t>
            </a:r>
            <a:endParaRPr lang="de-DE" b="1" dirty="0">
              <a:solidFill>
                <a:srgbClr val="C00000"/>
              </a:solidFill>
            </a:endParaRP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>
                <a:solidFill>
                  <a:srgbClr val="000000"/>
                </a:solidFill>
              </a:rPr>
              <a:t>Infrarot-Teleskop können </a:t>
            </a:r>
            <a:r>
              <a:rPr lang="de-DE" dirty="0">
                <a:solidFill>
                  <a:srgbClr val="000000"/>
                </a:solidFill>
              </a:rPr>
              <a:t>interstellaren Staub </a:t>
            </a:r>
            <a:r>
              <a:rPr lang="de-DE" dirty="0" smtClean="0">
                <a:solidFill>
                  <a:srgbClr val="000000"/>
                </a:solidFill>
              </a:rPr>
              <a:t>auch direkt sehen, warum?</a:t>
            </a:r>
            <a:endParaRPr lang="de-DE" dirty="0">
              <a:solidFill>
                <a:srgbClr val="000000"/>
              </a:solidFill>
            </a:endParaRPr>
          </a:p>
          <a:p>
            <a:r>
              <a:rPr lang="de-DE" dirty="0">
                <a:solidFill>
                  <a:srgbClr val="000000"/>
                </a:solidFill>
              </a:rPr>
              <a:t>Aus unserer Alltagserfahrung wissen wir, dass heiße Körper glühen: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Bei 600-700°C glüht Eisen dunkelrot, bei 1300°C hell kirschrot.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Der Glühfaden einer Glühlampe glüht weiß.</a:t>
            </a:r>
          </a:p>
          <a:p>
            <a:pPr lvl="1"/>
            <a:r>
              <a:rPr lang="de-DE" dirty="0">
                <a:solidFill>
                  <a:srgbClr val="000000"/>
                </a:solidFill>
              </a:rPr>
              <a:t>Schwarze Kohle glüht rot im Grill. </a:t>
            </a:r>
          </a:p>
          <a:p>
            <a:r>
              <a:rPr lang="de-DE" dirty="0">
                <a:solidFill>
                  <a:srgbClr val="000000"/>
                </a:solidFill>
              </a:rPr>
              <a:t>Je nach Temperatur, glühen Körper in unterschiedlichen Farben und Helligkeiten.</a:t>
            </a:r>
          </a:p>
        </p:txBody>
      </p:sp>
    </p:spTree>
    <p:extLst>
      <p:ext uri="{BB962C8B-B14F-4D97-AF65-F5344CB8AC3E}">
        <p14:creationId xmlns:p14="http://schemas.microsoft.com/office/powerpoint/2010/main" val="343737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Temperatur - Strahlung</a:t>
            </a:r>
          </a:p>
        </p:txBody>
      </p:sp>
      <p:pic>
        <p:nvPicPr>
          <p:cNvPr id="47108" name="Picture 4" descr="Blackbody-colours-vertica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80551" y="1557338"/>
            <a:ext cx="1001713" cy="5054600"/>
          </a:xfrm>
          <a:prstGeom prst="rect">
            <a:avLst/>
          </a:prstGeom>
          <a:noFill/>
        </p:spPr>
      </p:pic>
      <p:pic>
        <p:nvPicPr>
          <p:cNvPr id="47109" name="Picture 5" descr="Pahoehoe_to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47850" y="1557338"/>
            <a:ext cx="7620000" cy="504031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66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en-US" dirty="0"/>
              <a:t>Elektromagnetische Spektrum</a:t>
            </a:r>
          </a:p>
        </p:txBody>
      </p:sp>
      <p:pic>
        <p:nvPicPr>
          <p:cNvPr id="2054" name="Picture 6" descr="https://upload.wikimedia.org/wikipedia/commons/thumb/0/0e/BlackbodySpectrum_loglog_150dpi_de.png/1280px-BlackbodySpectrum_loglog_150dpi_de.pn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8" y="1457325"/>
            <a:ext cx="6843712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max_planck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719" y="2264490"/>
            <a:ext cx="27670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903013" y="1457325"/>
            <a:ext cx="4067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altLang="en-US" dirty="0">
                <a:latin typeface="Verdana" panose="020B0604030504040204" pitchFamily="34" charset="0"/>
              </a:rPr>
              <a:t>Das </a:t>
            </a:r>
            <a:r>
              <a:rPr lang="de-DE" altLang="en-US" dirty="0" err="1">
                <a:latin typeface="Verdana" panose="020B0604030504040204" pitchFamily="34" charset="0"/>
              </a:rPr>
              <a:t>Plancksche</a:t>
            </a:r>
            <a:r>
              <a:rPr lang="de-DE" altLang="en-US" dirty="0">
                <a:latin typeface="Verdana" panose="020B0604030504040204" pitchFamily="34" charset="0"/>
              </a:rPr>
              <a:t> Strahlungsgesetz nach </a:t>
            </a:r>
            <a:r>
              <a:rPr lang="de-DE" altLang="en-US" dirty="0" smtClean="0">
                <a:latin typeface="Verdana" panose="020B0604030504040204" pitchFamily="34" charset="0"/>
              </a:rPr>
              <a:t> Max </a:t>
            </a:r>
            <a:r>
              <a:rPr lang="de-DE" altLang="en-US" dirty="0">
                <a:latin typeface="Verdana" panose="020B0604030504040204" pitchFamily="34" charset="0"/>
              </a:rPr>
              <a:t>Planck</a:t>
            </a:r>
          </a:p>
        </p:txBody>
      </p:sp>
    </p:spTree>
    <p:extLst>
      <p:ext uri="{BB962C8B-B14F-4D97-AF65-F5344CB8AC3E}">
        <p14:creationId xmlns:p14="http://schemas.microsoft.com/office/powerpoint/2010/main" val="357743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8" name="Picture 6" descr="blowdryer_i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2538" y="3644900"/>
            <a:ext cx="4660900" cy="2794000"/>
          </a:xfrm>
          <a:prstGeom prst="rect">
            <a:avLst/>
          </a:prstGeom>
          <a:noFill/>
        </p:spPr>
      </p:pic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Körper, die kälter als 400°C sind, strahlen nicht im optischen Spektralbereich sondern im Infraroten.</a:t>
            </a:r>
          </a:p>
        </p:txBody>
      </p:sp>
      <p:sp>
        <p:nvSpPr>
          <p:cNvPr id="54276" name="Rectangle 4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Farbe = Wellenlänge</a:t>
            </a:r>
          </a:p>
        </p:txBody>
      </p:sp>
      <p:pic>
        <p:nvPicPr>
          <p:cNvPr id="54277" name="Picture 5" descr="blowdryer_v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92539" y="3644901"/>
            <a:ext cx="3671887" cy="27606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6818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>
                <a:solidFill>
                  <a:srgbClr val="000000"/>
                </a:solidFill>
              </a:rPr>
              <a:t>Mit einer Infrarotkamera kann man die Wärmestrahlung eines Körpers aufnehmen, und damit seine Temperatur messen</a:t>
            </a:r>
          </a:p>
        </p:txBody>
      </p:sp>
      <p:sp>
        <p:nvSpPr>
          <p:cNvPr id="56324" name="Rectangle 4"/>
          <p:cNvSpPr>
            <a:spLocks noGrp="1" noChangeArrowheads="1"/>
          </p:cNvSpPr>
          <p:nvPr>
            <p:ph type="title"/>
          </p:nvPr>
        </p:nvSpPr>
        <p:spPr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de-DE" b="1" dirty="0">
                <a:solidFill>
                  <a:srgbClr val="C00000"/>
                </a:solidFill>
              </a:rPr>
              <a:t>Farbe = Wellenlänge</a:t>
            </a:r>
          </a:p>
        </p:txBody>
      </p:sp>
      <p:pic>
        <p:nvPicPr>
          <p:cNvPr id="56326" name="Picture 6" descr="hotcoldcups_scal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63975" y="3716338"/>
            <a:ext cx="4660900" cy="2781300"/>
          </a:xfrm>
          <a:prstGeom prst="rect">
            <a:avLst/>
          </a:prstGeom>
          <a:noFill/>
        </p:spPr>
      </p:pic>
      <p:pic>
        <p:nvPicPr>
          <p:cNvPr id="56327" name="Picture 7" descr="hotcoldcups_v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63975" y="3716338"/>
            <a:ext cx="3671888" cy="27368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671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Sterne </a:t>
            </a:r>
            <a:r>
              <a:rPr lang="en-US" altLang="en-US" dirty="0" err="1" smtClean="0"/>
              <a:t>entstehen</a:t>
            </a:r>
            <a:r>
              <a:rPr lang="en-US" altLang="en-US" dirty="0" smtClean="0"/>
              <a:t> </a:t>
            </a:r>
            <a:r>
              <a:rPr lang="en-US" altLang="en-US" dirty="0" err="1" smtClean="0"/>
              <a:t>ständig</a:t>
            </a:r>
            <a:r>
              <a:rPr lang="en-US" altLang="en-US" dirty="0" smtClean="0"/>
              <a:t> in der </a:t>
            </a:r>
            <a:r>
              <a:rPr lang="en-US" altLang="en-US" dirty="0" err="1" smtClean="0"/>
              <a:t>Milchstraße</a:t>
            </a:r>
            <a:endParaRPr lang="en-US" altLang="en-US" sz="5400" dirty="0" smtClean="0"/>
          </a:p>
        </p:txBody>
      </p:sp>
      <p:pic>
        <p:nvPicPr>
          <p:cNvPr id="21511" name="Picture 4" descr="hb_keel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000460"/>
            <a:ext cx="6858000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3886200" y="3753059"/>
            <a:ext cx="5638800" cy="2660650"/>
            <a:chOff x="1488" y="2016"/>
            <a:chExt cx="3552" cy="1676"/>
          </a:xfrm>
        </p:grpSpPr>
        <p:sp>
          <p:nvSpPr>
            <p:cNvPr id="21518" name="Text Box 6"/>
            <p:cNvSpPr txBox="1">
              <a:spLocks noChangeArrowheads="1"/>
            </p:cNvSpPr>
            <p:nvPr/>
          </p:nvSpPr>
          <p:spPr bwMode="auto">
            <a:xfrm>
              <a:off x="3792" y="3519"/>
              <a:ext cx="404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solidFill>
                    <a:srgbClr val="FFFF00"/>
                  </a:solidFill>
                </a:rPr>
                <a:t>Jupiter</a:t>
              </a:r>
            </a:p>
          </p:txBody>
        </p:sp>
        <p:sp>
          <p:nvSpPr>
            <p:cNvPr id="21519" name="Text Box 7"/>
            <p:cNvSpPr txBox="1">
              <a:spLocks noChangeArrowheads="1"/>
            </p:cNvSpPr>
            <p:nvPr/>
          </p:nvSpPr>
          <p:spPr bwMode="auto">
            <a:xfrm>
              <a:off x="2496" y="2016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solidFill>
                    <a:srgbClr val="FFFF00"/>
                  </a:solidFill>
                </a:rPr>
                <a:t>M16 (Eagle)</a:t>
              </a:r>
            </a:p>
          </p:txBody>
        </p:sp>
        <p:sp>
          <p:nvSpPr>
            <p:cNvPr id="21520" name="Text Box 8"/>
            <p:cNvSpPr txBox="1">
              <a:spLocks noChangeArrowheads="1"/>
            </p:cNvSpPr>
            <p:nvPr/>
          </p:nvSpPr>
          <p:spPr bwMode="auto">
            <a:xfrm>
              <a:off x="3314" y="2266"/>
              <a:ext cx="8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solidFill>
                    <a:srgbClr val="FFFF00"/>
                  </a:solidFill>
                </a:rPr>
                <a:t>M17 (Horseshoe)</a:t>
              </a:r>
            </a:p>
          </p:txBody>
        </p:sp>
        <p:sp>
          <p:nvSpPr>
            <p:cNvPr id="21521" name="Line 9"/>
            <p:cNvSpPr>
              <a:spLocks noChangeShapeType="1"/>
            </p:cNvSpPr>
            <p:nvPr/>
          </p:nvSpPr>
          <p:spPr bwMode="auto">
            <a:xfrm flipH="1" flipV="1">
              <a:off x="3408" y="2304"/>
              <a:ext cx="144" cy="9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2" name="Line 10"/>
            <p:cNvSpPr>
              <a:spLocks noChangeShapeType="1"/>
            </p:cNvSpPr>
            <p:nvPr/>
          </p:nvSpPr>
          <p:spPr bwMode="auto">
            <a:xfrm flipV="1">
              <a:off x="2928" y="2064"/>
              <a:ext cx="192" cy="9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3" name="Text Box 11"/>
            <p:cNvSpPr txBox="1">
              <a:spLocks noChangeArrowheads="1"/>
            </p:cNvSpPr>
            <p:nvPr/>
          </p:nvSpPr>
          <p:spPr bwMode="auto">
            <a:xfrm>
              <a:off x="4416" y="2592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solidFill>
                    <a:srgbClr val="FFFF00"/>
                  </a:solidFill>
                </a:rPr>
                <a:t>M8 (Lagoon)</a:t>
              </a:r>
            </a:p>
          </p:txBody>
        </p:sp>
        <p:sp>
          <p:nvSpPr>
            <p:cNvPr id="21524" name="Line 12"/>
            <p:cNvSpPr>
              <a:spLocks noChangeShapeType="1"/>
            </p:cNvSpPr>
            <p:nvPr/>
          </p:nvSpPr>
          <p:spPr bwMode="auto">
            <a:xfrm flipH="1" flipV="1">
              <a:off x="4464" y="2544"/>
              <a:ext cx="144" cy="144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5" name="Line 13"/>
            <p:cNvSpPr>
              <a:spLocks noChangeShapeType="1"/>
            </p:cNvSpPr>
            <p:nvPr/>
          </p:nvSpPr>
          <p:spPr bwMode="auto">
            <a:xfrm flipH="1" flipV="1">
              <a:off x="3552" y="3504"/>
              <a:ext cx="288" cy="96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6" name="Text Box 14"/>
            <p:cNvSpPr txBox="1">
              <a:spLocks noChangeArrowheads="1"/>
            </p:cNvSpPr>
            <p:nvPr/>
          </p:nvSpPr>
          <p:spPr bwMode="auto">
            <a:xfrm>
              <a:off x="1488" y="2271"/>
              <a:ext cx="553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solidFill>
                    <a:srgbClr val="FFFF00"/>
                  </a:solidFill>
                </a:rPr>
                <a:t>Milky Way</a:t>
              </a:r>
            </a:p>
          </p:txBody>
        </p:sp>
        <p:sp>
          <p:nvSpPr>
            <p:cNvPr id="21527" name="Line 15"/>
            <p:cNvSpPr>
              <a:spLocks noChangeShapeType="1"/>
            </p:cNvSpPr>
            <p:nvPr/>
          </p:nvSpPr>
          <p:spPr bwMode="auto">
            <a:xfrm flipH="1" flipV="1">
              <a:off x="2489" y="2518"/>
              <a:ext cx="199" cy="170"/>
            </a:xfrm>
            <a:prstGeom prst="line">
              <a:avLst/>
            </a:prstGeom>
            <a:noFill/>
            <a:ln w="19050">
              <a:solidFill>
                <a:srgbClr val="FFFF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Text Box 16"/>
            <p:cNvSpPr txBox="1">
              <a:spLocks noChangeArrowheads="1"/>
            </p:cNvSpPr>
            <p:nvPr/>
          </p:nvSpPr>
          <p:spPr bwMode="auto">
            <a:xfrm>
              <a:off x="2544" y="2703"/>
              <a:ext cx="57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1200">
                  <a:solidFill>
                    <a:srgbClr val="FFFF00"/>
                  </a:solidFill>
                </a:rPr>
                <a:t>Hale-Bopp</a:t>
              </a:r>
            </a:p>
          </p:txBody>
        </p:sp>
      </p:grp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6477001" y="2533859"/>
            <a:ext cx="1192213" cy="1371600"/>
            <a:chOff x="3120" y="1248"/>
            <a:chExt cx="751" cy="864"/>
          </a:xfrm>
        </p:grpSpPr>
        <p:grpSp>
          <p:nvGrpSpPr>
            <p:cNvPr id="21514" name="Group 18"/>
            <p:cNvGrpSpPr>
              <a:grpSpLocks/>
            </p:cNvGrpSpPr>
            <p:nvPr/>
          </p:nvGrpSpPr>
          <p:grpSpPr bwMode="auto">
            <a:xfrm>
              <a:off x="3120" y="1488"/>
              <a:ext cx="384" cy="624"/>
              <a:chOff x="3120" y="1488"/>
              <a:chExt cx="384" cy="624"/>
            </a:xfrm>
          </p:grpSpPr>
          <p:sp>
            <p:nvSpPr>
              <p:cNvPr id="21516" name="Rectangle 19"/>
              <p:cNvSpPr>
                <a:spLocks noChangeArrowheads="1"/>
              </p:cNvSpPr>
              <p:nvPr/>
            </p:nvSpPr>
            <p:spPr bwMode="auto">
              <a:xfrm>
                <a:off x="3120" y="2016"/>
                <a:ext cx="96" cy="9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>
                  <a:spcBef>
                    <a:spcPct val="0"/>
                  </a:spcBef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21517" name="Line 20"/>
              <p:cNvSpPr>
                <a:spLocks noChangeShapeType="1"/>
              </p:cNvSpPr>
              <p:nvPr/>
            </p:nvSpPr>
            <p:spPr bwMode="auto">
              <a:xfrm flipV="1">
                <a:off x="3168" y="1488"/>
                <a:ext cx="336" cy="528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1515" name="Text Box 21"/>
            <p:cNvSpPr txBox="1">
              <a:spLocks noChangeArrowheads="1"/>
            </p:cNvSpPr>
            <p:nvPr/>
          </p:nvSpPr>
          <p:spPr bwMode="auto">
            <a:xfrm>
              <a:off x="3168" y="1248"/>
              <a:ext cx="703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2000">
                  <a:solidFill>
                    <a:srgbClr val="FF0000"/>
                  </a:solidFill>
                </a:rPr>
                <a:t>Zoom-in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75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extfeld 3"/>
          <p:cNvSpPr txBox="1"/>
          <p:nvPr/>
        </p:nvSpPr>
        <p:spPr>
          <a:xfrm>
            <a:off x="10217800" y="6581001"/>
            <a:ext cx="1764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ALMA (ESO/NAOJ/NRAO)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8524875" y="6350168"/>
            <a:ext cx="806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HL Tau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uppieren 9"/>
          <p:cNvGrpSpPr/>
          <p:nvPr/>
        </p:nvGrpSpPr>
        <p:grpSpPr>
          <a:xfrm>
            <a:off x="0" y="112671"/>
            <a:ext cx="12137426" cy="3106422"/>
            <a:chOff x="0" y="112671"/>
            <a:chExt cx="12137426" cy="3106422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24875" y="112671"/>
              <a:ext cx="3557977" cy="2041609"/>
            </a:xfrm>
            <a:prstGeom prst="rect">
              <a:avLst/>
            </a:prstGeom>
          </p:spPr>
        </p:pic>
        <p:pic>
          <p:nvPicPr>
            <p:cNvPr id="7" name="Grafik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148" y="112671"/>
              <a:ext cx="3561520" cy="2714624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10157397" y="2154280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bg1"/>
                  </a:solidFill>
                </a:rPr>
                <a:t>Zhang et al. 2015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sp>
          <p:nvSpPr>
            <p:cNvPr id="9" name="Textfeld 8"/>
            <p:cNvSpPr txBox="1"/>
            <p:nvPr/>
          </p:nvSpPr>
          <p:spPr>
            <a:xfrm>
              <a:off x="0" y="2849761"/>
              <a:ext cx="32496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>
                  <a:solidFill>
                    <a:schemeClr val="bg1"/>
                  </a:solidFill>
                </a:rPr>
                <a:t>ALMA </a:t>
              </a:r>
              <a:r>
                <a:rPr lang="de-DE" dirty="0" err="1" smtClean="0">
                  <a:solidFill>
                    <a:schemeClr val="bg1"/>
                  </a:solidFill>
                </a:rPr>
                <a:t>Partnership</a:t>
              </a:r>
              <a:r>
                <a:rPr lang="de-DE" dirty="0" smtClean="0">
                  <a:solidFill>
                    <a:schemeClr val="bg1"/>
                  </a:solidFill>
                </a:rPr>
                <a:t>  et al. 2015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98206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9" name="Picture 4" descr="eagle_bi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32"/>
          <a:stretch>
            <a:fillRect/>
          </a:stretch>
        </p:blipFill>
        <p:spPr bwMode="auto">
          <a:xfrm>
            <a:off x="2557704" y="80756"/>
            <a:ext cx="7175020" cy="6777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Rectangle 5"/>
          <p:cNvSpPr>
            <a:spLocks noChangeArrowheads="1"/>
          </p:cNvSpPr>
          <p:nvPr/>
        </p:nvSpPr>
        <p:spPr bwMode="auto">
          <a:xfrm rot="-3151524">
            <a:off x="5659335" y="3001555"/>
            <a:ext cx="644734" cy="66735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60407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7" name="Picture 4" descr="Pillars_HST_small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579" y="0"/>
            <a:ext cx="7090006" cy="6745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7" name="Rectangle 5"/>
          <p:cNvSpPr>
            <a:spLocks noChangeArrowheads="1"/>
          </p:cNvSpPr>
          <p:nvPr/>
        </p:nvSpPr>
        <p:spPr bwMode="auto">
          <a:xfrm>
            <a:off x="2830455" y="604808"/>
            <a:ext cx="2782154" cy="251852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1654151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5" name="Picture 4" descr="Pillars_HST_zoom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999" y="0"/>
            <a:ext cx="7172194" cy="6809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2" name="Rectangle 6"/>
          <p:cNvSpPr>
            <a:spLocks noChangeArrowheads="1"/>
          </p:cNvSpPr>
          <p:nvPr/>
        </p:nvSpPr>
        <p:spPr bwMode="auto">
          <a:xfrm>
            <a:off x="6471859" y="1789135"/>
            <a:ext cx="538541" cy="544724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</p:spTree>
    <p:extLst>
      <p:ext uri="{BB962C8B-B14F-4D97-AF65-F5344CB8AC3E}">
        <p14:creationId xmlns:p14="http://schemas.microsoft.com/office/powerpoint/2010/main" val="63320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01" name="Picture 4" descr="Pillars_HST_doublezo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" r="7874"/>
          <a:stretch>
            <a:fillRect/>
          </a:stretch>
        </p:blipFill>
        <p:spPr bwMode="auto">
          <a:xfrm>
            <a:off x="2717017" y="194550"/>
            <a:ext cx="6852868" cy="633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467178" y="1816694"/>
            <a:ext cx="3395684" cy="1231998"/>
            <a:chOff x="2592" y="1353"/>
            <a:chExt cx="1877" cy="681"/>
          </a:xfrm>
        </p:grpSpPr>
        <p:sp>
          <p:nvSpPr>
            <p:cNvPr id="29703" name="Oval 6"/>
            <p:cNvSpPr>
              <a:spLocks noChangeArrowheads="1"/>
            </p:cNvSpPr>
            <p:nvPr/>
          </p:nvSpPr>
          <p:spPr bwMode="auto">
            <a:xfrm>
              <a:off x="3120" y="2016"/>
              <a:ext cx="48" cy="18"/>
            </a:xfrm>
            <a:prstGeom prst="ellipse">
              <a:avLst/>
            </a:prstGeom>
            <a:solidFill>
              <a:srgbClr val="FFAD00"/>
            </a:solidFill>
            <a:ln w="9525">
              <a:solidFill>
                <a:srgbClr val="FFAD00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en-US" sz="2400"/>
            </a:p>
          </p:txBody>
        </p:sp>
        <p:sp>
          <p:nvSpPr>
            <p:cNvPr id="29704" name="Line 7"/>
            <p:cNvSpPr>
              <a:spLocks noChangeShapeType="1"/>
            </p:cNvSpPr>
            <p:nvPr/>
          </p:nvSpPr>
          <p:spPr bwMode="auto">
            <a:xfrm flipV="1">
              <a:off x="3168" y="1584"/>
              <a:ext cx="192" cy="384"/>
            </a:xfrm>
            <a:prstGeom prst="line">
              <a:avLst/>
            </a:prstGeom>
            <a:noFill/>
            <a:ln w="19050">
              <a:solidFill>
                <a:srgbClr val="FFAD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705" name="Text Box 8"/>
            <p:cNvSpPr txBox="1">
              <a:spLocks noChangeArrowheads="1"/>
            </p:cNvSpPr>
            <p:nvPr/>
          </p:nvSpPr>
          <p:spPr bwMode="auto">
            <a:xfrm>
              <a:off x="2592" y="1353"/>
              <a:ext cx="18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GB" altLang="en-US" sz="1800" dirty="0" err="1" smtClean="0">
                  <a:solidFill>
                    <a:srgbClr val="FFAD00"/>
                  </a:solidFill>
                </a:rPr>
                <a:t>Größe</a:t>
              </a:r>
              <a:r>
                <a:rPr lang="en-GB" altLang="en-US" sz="1800" dirty="0" smtClean="0">
                  <a:solidFill>
                    <a:srgbClr val="FFAD00"/>
                  </a:solidFill>
                </a:rPr>
                <a:t> des </a:t>
              </a:r>
              <a:r>
                <a:rPr lang="en-GB" altLang="en-US" sz="1800" dirty="0" err="1" smtClean="0">
                  <a:solidFill>
                    <a:srgbClr val="FFAD00"/>
                  </a:solidFill>
                </a:rPr>
                <a:t>Sonnensystems</a:t>
              </a:r>
              <a:endParaRPr lang="en-GB" altLang="en-US" sz="1800" dirty="0">
                <a:solidFill>
                  <a:srgbClr val="FFAD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457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err="1" smtClean="0"/>
              <a:t>Eine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Molekülwolke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kollabiert</a:t>
            </a:r>
            <a:endParaRPr lang="en-US" altLang="en-US" b="1" dirty="0"/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05200" y="1828800"/>
            <a:ext cx="8686800" cy="4267200"/>
          </a:xfrm>
        </p:spPr>
        <p:txBody>
          <a:bodyPr/>
          <a:lstStyle/>
          <a:p>
            <a:pPr>
              <a:buFontTx/>
              <a:buNone/>
            </a:pPr>
            <a:endParaRPr lang="en-US" altLang="en-US" dirty="0">
              <a:cs typeface="Times New Roman" panose="02020603050405020304" pitchFamily="18" charset="0"/>
            </a:endParaRPr>
          </a:p>
          <a:p>
            <a:pPr lvl="1">
              <a:buFontTx/>
              <a:buNone/>
            </a:pPr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22532" name="Oval 4"/>
          <p:cNvSpPr>
            <a:spLocks noChangeAspect="1" noChangeArrowheads="1"/>
          </p:cNvSpPr>
          <p:nvPr/>
        </p:nvSpPr>
        <p:spPr bwMode="auto">
          <a:xfrm rot="5400000">
            <a:off x="3643314" y="1585914"/>
            <a:ext cx="5119687" cy="51196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endParaRPr lang="en-US" altLang="en-US" sz="2400"/>
          </a:p>
        </p:txBody>
      </p:sp>
      <p:sp>
        <p:nvSpPr>
          <p:cNvPr id="5" name="Ellipse 4"/>
          <p:cNvSpPr/>
          <p:nvPr/>
        </p:nvSpPr>
        <p:spPr>
          <a:xfrm>
            <a:off x="5150937" y="3139283"/>
            <a:ext cx="2105025" cy="2105025"/>
          </a:xfrm>
          <a:prstGeom prst="ellipse">
            <a:avLst/>
          </a:prstGeom>
          <a:gradFill flip="none" rotWithShape="1">
            <a:gsLst>
              <a:gs pos="0">
                <a:srgbClr val="FF0000"/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533" name="Group 5"/>
          <p:cNvGrpSpPr>
            <a:grpSpLocks/>
          </p:cNvGrpSpPr>
          <p:nvPr/>
        </p:nvGrpSpPr>
        <p:grpSpPr bwMode="auto">
          <a:xfrm>
            <a:off x="5534025" y="2984502"/>
            <a:ext cx="981075" cy="1511301"/>
            <a:chOff x="2574" y="1880"/>
            <a:chExt cx="618" cy="952"/>
          </a:xfrm>
        </p:grpSpPr>
        <p:grpSp>
          <p:nvGrpSpPr>
            <p:cNvPr id="22534" name="Group 6"/>
            <p:cNvGrpSpPr>
              <a:grpSpLocks/>
            </p:cNvGrpSpPr>
            <p:nvPr/>
          </p:nvGrpSpPr>
          <p:grpSpPr bwMode="auto">
            <a:xfrm>
              <a:off x="2760" y="2400"/>
              <a:ext cx="432" cy="432"/>
              <a:chOff x="2760" y="2304"/>
              <a:chExt cx="432" cy="432"/>
            </a:xfrm>
          </p:grpSpPr>
          <p:sp>
            <p:nvSpPr>
              <p:cNvPr id="22535" name="Line 7"/>
              <p:cNvSpPr>
                <a:spLocks noChangeShapeType="1"/>
              </p:cNvSpPr>
              <p:nvPr/>
            </p:nvSpPr>
            <p:spPr bwMode="auto">
              <a:xfrm rot="5400000">
                <a:off x="2760" y="2352"/>
                <a:ext cx="432" cy="336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536" name="Line 8"/>
              <p:cNvSpPr>
                <a:spLocks noChangeShapeType="1"/>
              </p:cNvSpPr>
              <p:nvPr/>
            </p:nvSpPr>
            <p:spPr bwMode="auto">
              <a:xfrm>
                <a:off x="2760" y="2352"/>
                <a:ext cx="432" cy="336"/>
              </a:xfrm>
              <a:prstGeom prst="line">
                <a:avLst/>
              </a:prstGeom>
              <a:noFill/>
              <a:ln w="9525">
                <a:solidFill>
                  <a:srgbClr val="FF6600"/>
                </a:solidFill>
                <a:round/>
                <a:headEnd type="triangl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2537" name="Text Box 9"/>
            <p:cNvSpPr txBox="1">
              <a:spLocks noChangeArrowheads="1"/>
            </p:cNvSpPr>
            <p:nvPr/>
          </p:nvSpPr>
          <p:spPr bwMode="auto">
            <a:xfrm rot="18360791">
              <a:off x="2293" y="2161"/>
              <a:ext cx="853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 smtClean="0">
                  <a:solidFill>
                    <a:srgbClr val="FF6600"/>
                  </a:solidFill>
                </a:rPr>
                <a:t>Druck</a:t>
              </a:r>
              <a:r>
                <a:rPr lang="en-US" altLang="en-US" sz="2400" dirty="0" smtClean="0">
                  <a:solidFill>
                    <a:srgbClr val="FF6600"/>
                  </a:solidFill>
                </a:rPr>
                <a:t> </a:t>
              </a:r>
              <a:r>
                <a:rPr lang="en-US" altLang="en-US" sz="2400" dirty="0">
                  <a:solidFill>
                    <a:srgbClr val="FF6600"/>
                  </a:solidFill>
                </a:rPr>
                <a:t>~ T</a:t>
              </a:r>
            </a:p>
          </p:txBody>
        </p:sp>
      </p:grpSp>
      <p:grpSp>
        <p:nvGrpSpPr>
          <p:cNvPr id="22538" name="Group 10"/>
          <p:cNvGrpSpPr>
            <a:grpSpLocks/>
          </p:cNvGrpSpPr>
          <p:nvPr/>
        </p:nvGrpSpPr>
        <p:grpSpPr bwMode="auto">
          <a:xfrm>
            <a:off x="3886200" y="1674813"/>
            <a:ext cx="4905375" cy="4951412"/>
            <a:chOff x="1488" y="1055"/>
            <a:chExt cx="3090" cy="3119"/>
          </a:xfrm>
        </p:grpSpPr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rot="16200000" flipH="1">
              <a:off x="2581" y="1401"/>
              <a:ext cx="6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0" name="Line 12"/>
            <p:cNvSpPr>
              <a:spLocks noChangeShapeType="1"/>
            </p:cNvSpPr>
            <p:nvPr/>
          </p:nvSpPr>
          <p:spPr bwMode="auto">
            <a:xfrm flipH="1">
              <a:off x="3725" y="2640"/>
              <a:ext cx="6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rot="10800000" flipH="1">
              <a:off x="1488" y="2639"/>
              <a:ext cx="6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2" name="Line 14"/>
            <p:cNvSpPr>
              <a:spLocks noChangeShapeType="1"/>
            </p:cNvSpPr>
            <p:nvPr/>
          </p:nvSpPr>
          <p:spPr bwMode="auto">
            <a:xfrm rot="5400000" flipH="1">
              <a:off x="2581" y="3829"/>
              <a:ext cx="69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543" name="Text Box 15"/>
            <p:cNvSpPr txBox="1">
              <a:spLocks noChangeArrowheads="1"/>
            </p:cNvSpPr>
            <p:nvPr/>
          </p:nvSpPr>
          <p:spPr bwMode="auto">
            <a:xfrm>
              <a:off x="3234" y="2390"/>
              <a:ext cx="134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000" dirty="0" smtClean="0"/>
                <a:t>Gravitation </a:t>
              </a:r>
              <a:r>
                <a:rPr lang="en-US" altLang="en-US" sz="2000" dirty="0"/>
                <a:t>~ M/R</a:t>
              </a:r>
              <a:r>
                <a:rPr lang="en-US" altLang="en-US" sz="2000" baseline="30000" dirty="0"/>
                <a:t>2</a:t>
              </a:r>
              <a:endParaRPr lang="en-US" altLang="en-US" sz="2000" dirty="0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023937" y="1585914"/>
            <a:ext cx="9415463" cy="4273613"/>
            <a:chOff x="1023937" y="1585914"/>
            <a:chExt cx="9415463" cy="4273613"/>
          </a:xfrm>
        </p:grpSpPr>
        <p:sp>
          <p:nvSpPr>
            <p:cNvPr id="2" name="Wolke 1"/>
            <p:cNvSpPr/>
            <p:nvPr/>
          </p:nvSpPr>
          <p:spPr>
            <a:xfrm>
              <a:off x="8982075" y="1895475"/>
              <a:ext cx="1457325" cy="1514475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Wolke 16"/>
            <p:cNvSpPr/>
            <p:nvPr/>
          </p:nvSpPr>
          <p:spPr>
            <a:xfrm>
              <a:off x="1050134" y="1585914"/>
              <a:ext cx="1207292" cy="1300161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Wolke 17"/>
            <p:cNvSpPr/>
            <p:nvPr/>
          </p:nvSpPr>
          <p:spPr>
            <a:xfrm>
              <a:off x="1023937" y="3600451"/>
              <a:ext cx="2014538" cy="2259076"/>
            </a:xfrm>
            <a:prstGeom prst="clou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Pfeil nach rechts 2"/>
            <p:cNvSpPr/>
            <p:nvPr/>
          </p:nvSpPr>
          <p:spPr>
            <a:xfrm rot="1433591">
              <a:off x="2248129" y="2539487"/>
              <a:ext cx="1647366" cy="302649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Pfeil nach rechts 19"/>
            <p:cNvSpPr/>
            <p:nvPr/>
          </p:nvSpPr>
          <p:spPr>
            <a:xfrm rot="436271">
              <a:off x="3144006" y="4761218"/>
              <a:ext cx="570044" cy="282186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feil nach rechts 20"/>
            <p:cNvSpPr/>
            <p:nvPr/>
          </p:nvSpPr>
          <p:spPr>
            <a:xfrm rot="9606255">
              <a:off x="8580237" y="2924779"/>
              <a:ext cx="404056" cy="312238"/>
            </a:xfrm>
            <a:prstGeom prst="right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1995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5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2" grpId="0" animBg="1" autoUpdateAnimBg="0"/>
      <p:bldP spid="22532" grpId="1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tern mit 5 Zacken 1"/>
          <p:cNvSpPr/>
          <p:nvPr/>
        </p:nvSpPr>
        <p:spPr>
          <a:xfrm>
            <a:off x="5757861" y="3819525"/>
            <a:ext cx="676278" cy="676276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b="1" dirty="0" err="1"/>
              <a:t>Eine</a:t>
            </a:r>
            <a:r>
              <a:rPr lang="en-US" altLang="en-US" b="1" dirty="0"/>
              <a:t> </a:t>
            </a:r>
            <a:r>
              <a:rPr lang="en-US" altLang="en-US" b="1" dirty="0" err="1"/>
              <a:t>Molekülwolke</a:t>
            </a:r>
            <a:r>
              <a:rPr lang="en-US" altLang="en-US" b="1" dirty="0"/>
              <a:t> </a:t>
            </a:r>
            <a:r>
              <a:rPr lang="en-US" altLang="en-US" b="1" dirty="0" err="1"/>
              <a:t>kollabiert</a:t>
            </a:r>
            <a:endParaRPr lang="en-US" dirty="0"/>
          </a:p>
        </p:txBody>
      </p:sp>
      <p:sp>
        <p:nvSpPr>
          <p:cNvPr id="5" name="Oval 4"/>
          <p:cNvSpPr>
            <a:spLocks noChangeAspect="1" noChangeArrowheads="1"/>
          </p:cNvSpPr>
          <p:nvPr/>
        </p:nvSpPr>
        <p:spPr bwMode="auto">
          <a:xfrm rot="5400000">
            <a:off x="347664" y="2457450"/>
            <a:ext cx="3400426" cy="34004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r>
              <a:rPr lang="en-US" altLang="en-US" sz="2400" dirty="0" smtClean="0"/>
              <a:t>Gravitation=</a:t>
            </a:r>
            <a:r>
              <a:rPr lang="en-US" altLang="en-US" sz="2400" dirty="0" err="1" smtClean="0"/>
              <a:t>Druck</a:t>
            </a:r>
            <a:endParaRPr lang="en-US" altLang="en-US" sz="2400" dirty="0" smtClean="0"/>
          </a:p>
          <a:p>
            <a:pPr algn="ctr"/>
            <a:endParaRPr lang="en-US" altLang="en-US" sz="2400" dirty="0" smtClean="0"/>
          </a:p>
          <a:p>
            <a:pPr algn="ctr"/>
            <a:r>
              <a:rPr lang="en-US" altLang="en-US" sz="2400" dirty="0" err="1" smtClean="0"/>
              <a:t>stabil</a:t>
            </a:r>
            <a:endParaRPr lang="en-US" altLang="en-US" sz="2400" dirty="0"/>
          </a:p>
        </p:txBody>
      </p:sp>
      <p:sp>
        <p:nvSpPr>
          <p:cNvPr id="6" name="Oval 4"/>
          <p:cNvSpPr>
            <a:spLocks noChangeAspect="1" noChangeArrowheads="1"/>
          </p:cNvSpPr>
          <p:nvPr/>
        </p:nvSpPr>
        <p:spPr bwMode="auto">
          <a:xfrm rot="5400000">
            <a:off x="4395787" y="2457450"/>
            <a:ext cx="3400426" cy="34004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r>
              <a:rPr lang="en-US" altLang="en-US" sz="2400" dirty="0" smtClean="0"/>
              <a:t>Gravitation&gt;</a:t>
            </a:r>
            <a:r>
              <a:rPr lang="en-US" altLang="en-US" sz="2400" dirty="0" err="1" smtClean="0"/>
              <a:t>Druck</a:t>
            </a:r>
            <a:endParaRPr lang="en-US" altLang="en-US" sz="2400" dirty="0" smtClean="0"/>
          </a:p>
          <a:p>
            <a:pPr algn="ctr"/>
            <a:endParaRPr lang="en-US" altLang="en-US" sz="2400" dirty="0" smtClean="0"/>
          </a:p>
          <a:p>
            <a:pPr algn="ctr"/>
            <a:r>
              <a:rPr lang="en-US" altLang="en-US" sz="2400" dirty="0" err="1" smtClean="0"/>
              <a:t>kollabiert</a:t>
            </a:r>
            <a:endParaRPr lang="en-US" altLang="en-US" sz="2400" dirty="0"/>
          </a:p>
        </p:txBody>
      </p:sp>
      <p:sp>
        <p:nvSpPr>
          <p:cNvPr id="7" name="Oval 4"/>
          <p:cNvSpPr>
            <a:spLocks noChangeAspect="1" noChangeArrowheads="1"/>
          </p:cNvSpPr>
          <p:nvPr/>
        </p:nvSpPr>
        <p:spPr bwMode="auto">
          <a:xfrm rot="5400000">
            <a:off x="8443910" y="2457450"/>
            <a:ext cx="3400426" cy="3400426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vert="eaVert" wrap="none" anchor="ctr"/>
          <a:lstStyle/>
          <a:p>
            <a:pPr algn="ctr"/>
            <a:r>
              <a:rPr lang="en-US" altLang="en-US" sz="2400" dirty="0" smtClean="0"/>
              <a:t>Gravitation&lt;</a:t>
            </a:r>
            <a:r>
              <a:rPr lang="en-US" altLang="en-US" sz="2400" dirty="0" err="1" smtClean="0"/>
              <a:t>Druck</a:t>
            </a:r>
            <a:endParaRPr lang="en-US" altLang="en-US" sz="2400" dirty="0" smtClean="0"/>
          </a:p>
          <a:p>
            <a:pPr algn="ctr"/>
            <a:endParaRPr lang="en-US" altLang="en-US" sz="2400" dirty="0"/>
          </a:p>
          <a:p>
            <a:pPr algn="ctr"/>
            <a:r>
              <a:rPr lang="en-US" altLang="en-US" sz="2400" dirty="0" err="1" smtClean="0"/>
              <a:t>zerstreut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82759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  <p:bldP spid="6" grpId="3" animBg="1"/>
      <p:bldP spid="7" grpId="1" animBg="1"/>
      <p:bldP spid="7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cluster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34118" y="136029"/>
            <a:ext cx="6536077" cy="6536077"/>
          </a:xfrm>
        </p:spPr>
      </p:pic>
    </p:spTree>
    <p:extLst>
      <p:ext uri="{BB962C8B-B14F-4D97-AF65-F5344CB8AC3E}">
        <p14:creationId xmlns:p14="http://schemas.microsoft.com/office/powerpoint/2010/main" val="306165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Group 2"/>
          <p:cNvGrpSpPr>
            <a:grpSpLocks/>
          </p:cNvGrpSpPr>
          <p:nvPr/>
        </p:nvGrpSpPr>
        <p:grpSpPr bwMode="auto">
          <a:xfrm>
            <a:off x="1828800" y="1295400"/>
            <a:ext cx="7526338" cy="5630863"/>
            <a:chOff x="192" y="816"/>
            <a:chExt cx="4741" cy="3547"/>
          </a:xfrm>
        </p:grpSpPr>
        <p:grpSp>
          <p:nvGrpSpPr>
            <p:cNvPr id="21507" name="Group 3"/>
            <p:cNvGrpSpPr>
              <a:grpSpLocks/>
            </p:cNvGrpSpPr>
            <p:nvPr/>
          </p:nvGrpSpPr>
          <p:grpSpPr bwMode="auto">
            <a:xfrm>
              <a:off x="672" y="816"/>
              <a:ext cx="4261" cy="3072"/>
              <a:chOff x="672" y="816"/>
              <a:chExt cx="4261" cy="3072"/>
            </a:xfrm>
          </p:grpSpPr>
          <p:sp>
            <p:nvSpPr>
              <p:cNvPr id="21508" name="Oval 4"/>
              <p:cNvSpPr>
                <a:spLocks noChangeAspect="1" noChangeArrowheads="1"/>
              </p:cNvSpPr>
              <p:nvPr/>
            </p:nvSpPr>
            <p:spPr bwMode="auto">
              <a:xfrm>
                <a:off x="672" y="1392"/>
                <a:ext cx="4261" cy="2303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09" name="Line 5"/>
              <p:cNvSpPr>
                <a:spLocks noChangeShapeType="1"/>
              </p:cNvSpPr>
              <p:nvPr/>
            </p:nvSpPr>
            <p:spPr bwMode="auto">
              <a:xfrm rot="10800000">
                <a:off x="2832" y="816"/>
                <a:ext cx="0" cy="307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510" name="Oval 6"/>
              <p:cNvSpPr>
                <a:spLocks noChangeArrowheads="1"/>
              </p:cNvSpPr>
              <p:nvPr/>
            </p:nvSpPr>
            <p:spPr bwMode="auto">
              <a:xfrm>
                <a:off x="2448" y="960"/>
                <a:ext cx="768" cy="240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11" name="Line 7"/>
              <p:cNvSpPr>
                <a:spLocks noChangeShapeType="1"/>
              </p:cNvSpPr>
              <p:nvPr/>
            </p:nvSpPr>
            <p:spPr bwMode="auto">
              <a:xfrm>
                <a:off x="2832" y="1200"/>
                <a:ext cx="127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12" name="Text Box 8"/>
            <p:cNvSpPr txBox="1">
              <a:spLocks noChangeArrowheads="1"/>
            </p:cNvSpPr>
            <p:nvPr/>
          </p:nvSpPr>
          <p:spPr bwMode="auto">
            <a:xfrm>
              <a:off x="192" y="3840"/>
              <a:ext cx="1546" cy="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en-US" altLang="en-US" sz="2400" dirty="0" err="1" smtClean="0"/>
                <a:t>Einfallende</a:t>
              </a:r>
              <a:r>
                <a:rPr lang="en-US" altLang="en-US" sz="2400" dirty="0" smtClean="0"/>
                <a:t> </a:t>
              </a:r>
              <a:r>
                <a:rPr lang="en-US" altLang="en-US" sz="2400" dirty="0" err="1" smtClean="0"/>
                <a:t>Hülle</a:t>
              </a:r>
              <a:endParaRPr lang="en-US" altLang="en-US" sz="2400" dirty="0"/>
            </a:p>
          </p:txBody>
        </p:sp>
        <p:sp>
          <p:nvSpPr>
            <p:cNvPr id="21513" name="Line 9"/>
            <p:cNvSpPr>
              <a:spLocks noChangeShapeType="1"/>
            </p:cNvSpPr>
            <p:nvPr/>
          </p:nvSpPr>
          <p:spPr bwMode="auto">
            <a:xfrm rot="18900000">
              <a:off x="1344" y="326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4" name="Line 10"/>
            <p:cNvSpPr>
              <a:spLocks noChangeShapeType="1"/>
            </p:cNvSpPr>
            <p:nvPr/>
          </p:nvSpPr>
          <p:spPr bwMode="auto">
            <a:xfrm rot="2700000">
              <a:off x="1464" y="1800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5" name="Line 11"/>
            <p:cNvSpPr>
              <a:spLocks noChangeShapeType="1"/>
            </p:cNvSpPr>
            <p:nvPr/>
          </p:nvSpPr>
          <p:spPr bwMode="auto">
            <a:xfrm rot="8100000">
              <a:off x="3840" y="1824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6" name="Line 12"/>
            <p:cNvSpPr>
              <a:spLocks noChangeShapeType="1"/>
            </p:cNvSpPr>
            <p:nvPr/>
          </p:nvSpPr>
          <p:spPr bwMode="auto">
            <a:xfrm rot="13500000">
              <a:off x="3672" y="3336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517" name="Line 13"/>
            <p:cNvSpPr>
              <a:spLocks noChangeShapeType="1"/>
            </p:cNvSpPr>
            <p:nvPr/>
          </p:nvSpPr>
          <p:spPr bwMode="auto">
            <a:xfrm flipV="1">
              <a:off x="864" y="3082"/>
              <a:ext cx="0" cy="80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1518" name="Rectangle 14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686800" cy="1066800"/>
          </a:xfrm>
        </p:spPr>
        <p:txBody>
          <a:bodyPr>
            <a:normAutofit/>
          </a:bodyPr>
          <a:lstStyle/>
          <a:p>
            <a:r>
              <a:rPr lang="en-US" altLang="en-US" b="1" dirty="0" smtClean="0"/>
              <a:t>Stern und </a:t>
            </a:r>
            <a:r>
              <a:rPr lang="en-US" altLang="en-US" b="1" dirty="0" err="1" smtClean="0"/>
              <a:t>Scheibe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bilden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sich</a:t>
            </a:r>
            <a:endParaRPr lang="en-US" altLang="en-US" b="1" dirty="0"/>
          </a:p>
        </p:txBody>
      </p:sp>
      <p:grpSp>
        <p:nvGrpSpPr>
          <p:cNvPr id="21519" name="Group 15"/>
          <p:cNvGrpSpPr>
            <a:grpSpLocks/>
          </p:cNvGrpSpPr>
          <p:nvPr/>
        </p:nvGrpSpPr>
        <p:grpSpPr bwMode="auto">
          <a:xfrm>
            <a:off x="5791202" y="1219200"/>
            <a:ext cx="3281364" cy="2971800"/>
            <a:chOff x="2688" y="768"/>
            <a:chExt cx="2067" cy="1872"/>
          </a:xfrm>
        </p:grpSpPr>
        <p:sp>
          <p:nvSpPr>
            <p:cNvPr id="21520" name="Oval 16"/>
            <p:cNvSpPr>
              <a:spLocks noChangeAspect="1" noChangeArrowheads="1"/>
            </p:cNvSpPr>
            <p:nvPr/>
          </p:nvSpPr>
          <p:spPr bwMode="auto">
            <a:xfrm>
              <a:off x="2688" y="2352"/>
              <a:ext cx="288" cy="288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1" name="Text Box 17"/>
            <p:cNvSpPr txBox="1">
              <a:spLocks noChangeArrowheads="1"/>
            </p:cNvSpPr>
            <p:nvPr/>
          </p:nvSpPr>
          <p:spPr bwMode="auto">
            <a:xfrm>
              <a:off x="3744" y="768"/>
              <a:ext cx="101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 smtClean="0">
                  <a:solidFill>
                    <a:srgbClr val="FF0000"/>
                  </a:solidFill>
                </a:rPr>
                <a:t>Protostern</a:t>
              </a:r>
              <a:endParaRPr lang="en-US" altLang="en-US" sz="2400" dirty="0">
                <a:solidFill>
                  <a:srgbClr val="FF0000"/>
                </a:solidFill>
              </a:endParaRPr>
            </a:p>
          </p:txBody>
        </p:sp>
        <p:sp>
          <p:nvSpPr>
            <p:cNvPr id="21522" name="Line 18"/>
            <p:cNvSpPr>
              <a:spLocks noChangeShapeType="1"/>
            </p:cNvSpPr>
            <p:nvPr/>
          </p:nvSpPr>
          <p:spPr bwMode="auto">
            <a:xfrm rot="21407249" flipH="1">
              <a:off x="2880" y="1104"/>
              <a:ext cx="1296" cy="12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529" name="Group 25"/>
          <p:cNvGrpSpPr>
            <a:grpSpLocks/>
          </p:cNvGrpSpPr>
          <p:nvPr/>
        </p:nvGrpSpPr>
        <p:grpSpPr bwMode="auto">
          <a:xfrm>
            <a:off x="1889126" y="1219201"/>
            <a:ext cx="5959475" cy="2803525"/>
            <a:chOff x="230" y="768"/>
            <a:chExt cx="3754" cy="1766"/>
          </a:xfrm>
        </p:grpSpPr>
        <p:grpSp>
          <p:nvGrpSpPr>
            <p:cNvPr id="21523" name="Group 19"/>
            <p:cNvGrpSpPr>
              <a:grpSpLocks/>
            </p:cNvGrpSpPr>
            <p:nvPr/>
          </p:nvGrpSpPr>
          <p:grpSpPr bwMode="auto">
            <a:xfrm>
              <a:off x="230" y="768"/>
              <a:ext cx="3754" cy="1766"/>
              <a:chOff x="230" y="768"/>
              <a:chExt cx="3754" cy="1766"/>
            </a:xfrm>
          </p:grpSpPr>
          <p:sp>
            <p:nvSpPr>
              <p:cNvPr id="21524" name="Oval 20"/>
              <p:cNvSpPr>
                <a:spLocks noChangeArrowheads="1"/>
              </p:cNvSpPr>
              <p:nvPr/>
            </p:nvSpPr>
            <p:spPr bwMode="auto">
              <a:xfrm>
                <a:off x="1681" y="2448"/>
                <a:ext cx="2303" cy="86"/>
              </a:xfrm>
              <a:prstGeom prst="ellipse">
                <a:avLst/>
              </a:prstGeom>
              <a:solidFill>
                <a:srgbClr val="993366">
                  <a:alpha val="50000"/>
                </a:srgbClr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1525" name="Text Box 21"/>
              <p:cNvSpPr txBox="1">
                <a:spLocks noChangeArrowheads="1"/>
              </p:cNvSpPr>
              <p:nvPr/>
            </p:nvSpPr>
            <p:spPr bwMode="auto">
              <a:xfrm>
                <a:off x="230" y="768"/>
                <a:ext cx="1692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 err="1" smtClean="0"/>
                  <a:t>Akkretionsscheibe</a:t>
                </a:r>
                <a:endParaRPr lang="en-US" altLang="en-US" sz="2400" dirty="0"/>
              </a:p>
            </p:txBody>
          </p:sp>
          <p:sp>
            <p:nvSpPr>
              <p:cNvPr id="21526" name="Line 22"/>
              <p:cNvSpPr>
                <a:spLocks noChangeShapeType="1"/>
              </p:cNvSpPr>
              <p:nvPr/>
            </p:nvSpPr>
            <p:spPr bwMode="auto">
              <a:xfrm>
                <a:off x="816" y="1056"/>
                <a:ext cx="912" cy="134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1527" name="AutoShape 23"/>
            <p:cNvSpPr>
              <a:spLocks noChangeAspect="1" noChangeArrowheads="1"/>
            </p:cNvSpPr>
            <p:nvPr/>
          </p:nvSpPr>
          <p:spPr bwMode="auto">
            <a:xfrm>
              <a:off x="3168" y="2448"/>
              <a:ext cx="173" cy="86"/>
            </a:xfrm>
            <a:prstGeom prst="leftArrow">
              <a:avLst>
                <a:gd name="adj1" fmla="val 50000"/>
                <a:gd name="adj2" fmla="val 50291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528" name="AutoShape 24"/>
            <p:cNvSpPr>
              <a:spLocks noChangeAspect="1" noChangeArrowheads="1"/>
            </p:cNvSpPr>
            <p:nvPr/>
          </p:nvSpPr>
          <p:spPr bwMode="auto">
            <a:xfrm>
              <a:off x="2256" y="2448"/>
              <a:ext cx="173" cy="86"/>
            </a:xfrm>
            <a:prstGeom prst="rightArrow">
              <a:avLst>
                <a:gd name="adj1" fmla="val 50000"/>
                <a:gd name="adj2" fmla="val 50291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3453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5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1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52600" y="152400"/>
            <a:ext cx="8686800" cy="1066800"/>
          </a:xfrm>
        </p:spPr>
        <p:txBody>
          <a:bodyPr>
            <a:normAutofit/>
          </a:bodyPr>
          <a:lstStyle/>
          <a:p>
            <a:r>
              <a:rPr lang="en-US" altLang="en-US" b="1" dirty="0" err="1" smtClean="0"/>
              <a:t>Ein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Protostern</a:t>
            </a:r>
            <a:r>
              <a:rPr lang="en-US" altLang="en-US" b="1" dirty="0" smtClean="0"/>
              <a:t> </a:t>
            </a:r>
            <a:r>
              <a:rPr lang="en-US" altLang="en-US" b="1" dirty="0" err="1" smtClean="0"/>
              <a:t>entsteht</a:t>
            </a:r>
            <a:endParaRPr lang="en-US" altLang="en-US" b="1" dirty="0"/>
          </a:p>
        </p:txBody>
      </p:sp>
      <p:grpSp>
        <p:nvGrpSpPr>
          <p:cNvPr id="120835" name="Group 3"/>
          <p:cNvGrpSpPr>
            <a:grpSpLocks/>
          </p:cNvGrpSpPr>
          <p:nvPr/>
        </p:nvGrpSpPr>
        <p:grpSpPr bwMode="auto">
          <a:xfrm>
            <a:off x="5380037" y="1219201"/>
            <a:ext cx="3800474" cy="4886325"/>
            <a:chOff x="2429" y="768"/>
            <a:chExt cx="2394" cy="3078"/>
          </a:xfrm>
        </p:grpSpPr>
        <p:grpSp>
          <p:nvGrpSpPr>
            <p:cNvPr id="120836" name="Group 4"/>
            <p:cNvGrpSpPr>
              <a:grpSpLocks/>
            </p:cNvGrpSpPr>
            <p:nvPr/>
          </p:nvGrpSpPr>
          <p:grpSpPr bwMode="auto">
            <a:xfrm>
              <a:off x="2429" y="768"/>
              <a:ext cx="720" cy="3078"/>
              <a:chOff x="2448" y="816"/>
              <a:chExt cx="720" cy="3078"/>
            </a:xfrm>
          </p:grpSpPr>
          <p:sp>
            <p:nvSpPr>
              <p:cNvPr id="120837" name="AutoShape 5"/>
              <p:cNvSpPr>
                <a:spLocks noChangeAspect="1" noChangeArrowheads="1"/>
              </p:cNvSpPr>
              <p:nvPr/>
            </p:nvSpPr>
            <p:spPr bwMode="auto">
              <a:xfrm>
                <a:off x="2542" y="2304"/>
                <a:ext cx="530" cy="1590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alpha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38" name="AutoShape 6"/>
              <p:cNvSpPr>
                <a:spLocks noChangeAspect="1" noChangeArrowheads="1"/>
              </p:cNvSpPr>
              <p:nvPr/>
            </p:nvSpPr>
            <p:spPr bwMode="auto">
              <a:xfrm rot="10800000">
                <a:off x="2542" y="816"/>
                <a:ext cx="530" cy="1590"/>
              </a:xfrm>
              <a:prstGeom prst="triangle">
                <a:avLst>
                  <a:gd name="adj" fmla="val 50000"/>
                </a:avLst>
              </a:prstGeom>
              <a:solidFill>
                <a:schemeClr val="accent1">
                  <a:alpha val="50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39" name="AutoShape 7"/>
              <p:cNvSpPr>
                <a:spLocks noChangeAspect="1" noChangeArrowheads="1"/>
              </p:cNvSpPr>
              <p:nvPr/>
            </p:nvSpPr>
            <p:spPr bwMode="auto">
              <a:xfrm rot="720000">
                <a:off x="2976" y="1536"/>
                <a:ext cx="144" cy="290"/>
              </a:xfrm>
              <a:prstGeom prst="upArrow">
                <a:avLst>
                  <a:gd name="adj1" fmla="val 50000"/>
                  <a:gd name="adj2" fmla="val 5034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40" name="AutoShape 8"/>
              <p:cNvSpPr>
                <a:spLocks noChangeAspect="1" noChangeArrowheads="1"/>
              </p:cNvSpPr>
              <p:nvPr/>
            </p:nvSpPr>
            <p:spPr bwMode="auto">
              <a:xfrm rot="20880000">
                <a:off x="2496" y="1536"/>
                <a:ext cx="144" cy="290"/>
              </a:xfrm>
              <a:prstGeom prst="upArrow">
                <a:avLst>
                  <a:gd name="adj1" fmla="val 50000"/>
                  <a:gd name="adj2" fmla="val 5034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41" name="AutoShape 9"/>
              <p:cNvSpPr>
                <a:spLocks noChangeAspect="1" noChangeArrowheads="1"/>
              </p:cNvSpPr>
              <p:nvPr/>
            </p:nvSpPr>
            <p:spPr bwMode="auto">
              <a:xfrm rot="10080000">
                <a:off x="3024" y="3120"/>
                <a:ext cx="144" cy="290"/>
              </a:xfrm>
              <a:prstGeom prst="upArrow">
                <a:avLst>
                  <a:gd name="adj1" fmla="val 50000"/>
                  <a:gd name="adj2" fmla="val 5034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42" name="AutoShape 10"/>
              <p:cNvSpPr>
                <a:spLocks noChangeAspect="1" noChangeArrowheads="1"/>
              </p:cNvSpPr>
              <p:nvPr/>
            </p:nvSpPr>
            <p:spPr bwMode="auto">
              <a:xfrm rot="11520000">
                <a:off x="2448" y="3118"/>
                <a:ext cx="144" cy="290"/>
              </a:xfrm>
              <a:prstGeom prst="upArrow">
                <a:avLst>
                  <a:gd name="adj1" fmla="val 50000"/>
                  <a:gd name="adj2" fmla="val 50347"/>
                </a:avLst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20843" name="Text Box 11"/>
            <p:cNvSpPr txBox="1">
              <a:spLocks noChangeArrowheads="1"/>
            </p:cNvSpPr>
            <p:nvPr/>
          </p:nvSpPr>
          <p:spPr bwMode="auto">
            <a:xfrm>
              <a:off x="3992" y="1152"/>
              <a:ext cx="831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/>
                <a:t>Wind/Jet</a:t>
              </a:r>
            </a:p>
          </p:txBody>
        </p:sp>
        <p:sp>
          <p:nvSpPr>
            <p:cNvPr id="120844" name="Line 12"/>
            <p:cNvSpPr>
              <a:spLocks noChangeShapeType="1"/>
            </p:cNvSpPr>
            <p:nvPr/>
          </p:nvSpPr>
          <p:spPr bwMode="auto">
            <a:xfrm flipH="1">
              <a:off x="3187" y="1296"/>
              <a:ext cx="749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845" name="Group 13"/>
          <p:cNvGrpSpPr>
            <a:grpSpLocks/>
          </p:cNvGrpSpPr>
          <p:nvPr/>
        </p:nvGrpSpPr>
        <p:grpSpPr bwMode="auto">
          <a:xfrm>
            <a:off x="720725" y="1447800"/>
            <a:ext cx="8804275" cy="4495800"/>
            <a:chOff x="-506" y="912"/>
            <a:chExt cx="5546" cy="2832"/>
          </a:xfrm>
        </p:grpSpPr>
        <p:sp>
          <p:nvSpPr>
            <p:cNvPr id="120846" name="Oval 14"/>
            <p:cNvSpPr>
              <a:spLocks noChangeAspect="1" noChangeArrowheads="1"/>
            </p:cNvSpPr>
            <p:nvPr/>
          </p:nvSpPr>
          <p:spPr bwMode="auto">
            <a:xfrm>
              <a:off x="2563" y="1299"/>
              <a:ext cx="461" cy="93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120847" name="Group 15"/>
            <p:cNvGrpSpPr>
              <a:grpSpLocks/>
            </p:cNvGrpSpPr>
            <p:nvPr/>
          </p:nvGrpSpPr>
          <p:grpSpPr bwMode="auto">
            <a:xfrm>
              <a:off x="-506" y="912"/>
              <a:ext cx="5546" cy="2832"/>
              <a:chOff x="-506" y="912"/>
              <a:chExt cx="5546" cy="2832"/>
            </a:xfrm>
          </p:grpSpPr>
          <p:sp>
            <p:nvSpPr>
              <p:cNvPr id="120848" name="Line 16"/>
              <p:cNvSpPr>
                <a:spLocks noChangeShapeType="1"/>
              </p:cNvSpPr>
              <p:nvPr/>
            </p:nvSpPr>
            <p:spPr bwMode="auto">
              <a:xfrm flipV="1">
                <a:off x="2784" y="912"/>
                <a:ext cx="0" cy="28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0849" name="Line 17"/>
              <p:cNvSpPr>
                <a:spLocks noChangeShapeType="1"/>
              </p:cNvSpPr>
              <p:nvPr/>
            </p:nvSpPr>
            <p:spPr bwMode="auto">
              <a:xfrm>
                <a:off x="2765" y="1392"/>
                <a:ext cx="115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20850" name="Group 18"/>
              <p:cNvGrpSpPr>
                <a:grpSpLocks/>
              </p:cNvGrpSpPr>
              <p:nvPr/>
            </p:nvGrpSpPr>
            <p:grpSpPr bwMode="auto">
              <a:xfrm>
                <a:off x="-506" y="1200"/>
                <a:ext cx="5546" cy="1392"/>
                <a:chOff x="-506" y="1200"/>
                <a:chExt cx="5546" cy="1392"/>
              </a:xfrm>
            </p:grpSpPr>
            <p:sp>
              <p:nvSpPr>
                <p:cNvPr id="12085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-506" y="1200"/>
                  <a:ext cx="2685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 err="1" smtClean="0"/>
                    <a:t>Rotierende</a:t>
                  </a:r>
                  <a:r>
                    <a:rPr lang="en-US" altLang="en-US" sz="2400" dirty="0" smtClean="0"/>
                    <a:t> </a:t>
                  </a:r>
                  <a:r>
                    <a:rPr lang="en-US" altLang="en-US" sz="2400" dirty="0" err="1" smtClean="0"/>
                    <a:t>Akkretionsscheibe</a:t>
                  </a:r>
                  <a:endParaRPr lang="en-US" altLang="en-US" sz="2400" dirty="0"/>
                </a:p>
              </p:txBody>
            </p:sp>
            <p:grpSp>
              <p:nvGrpSpPr>
                <p:cNvPr id="120852" name="Group 20"/>
                <p:cNvGrpSpPr>
                  <a:grpSpLocks/>
                </p:cNvGrpSpPr>
                <p:nvPr/>
              </p:nvGrpSpPr>
              <p:grpSpPr bwMode="auto">
                <a:xfrm>
                  <a:off x="433" y="1488"/>
                  <a:ext cx="4607" cy="1104"/>
                  <a:chOff x="433" y="1488"/>
                  <a:chExt cx="4607" cy="1104"/>
                </a:xfrm>
              </p:grpSpPr>
              <p:sp>
                <p:nvSpPr>
                  <p:cNvPr id="120853" name="Oval 21"/>
                  <p:cNvSpPr>
                    <a:spLocks noChangeAspect="1" noChangeArrowheads="1"/>
                  </p:cNvSpPr>
                  <p:nvPr/>
                </p:nvSpPr>
                <p:spPr bwMode="auto">
                  <a:xfrm>
                    <a:off x="433" y="2131"/>
                    <a:ext cx="4607" cy="461"/>
                  </a:xfrm>
                  <a:prstGeom prst="ellipse">
                    <a:avLst/>
                  </a:prstGeom>
                  <a:solidFill>
                    <a:srgbClr val="993366">
                      <a:alpha val="50000"/>
                    </a:srgbClr>
                  </a:solidFill>
                  <a:ln w="9525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120854" name="Line 22"/>
                  <p:cNvSpPr>
                    <a:spLocks noChangeShapeType="1"/>
                  </p:cNvSpPr>
                  <p:nvPr/>
                </p:nvSpPr>
                <p:spPr bwMode="auto">
                  <a:xfrm>
                    <a:off x="720" y="1488"/>
                    <a:ext cx="336" cy="672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120855" name="Group 23"/>
            <p:cNvGrpSpPr>
              <a:grpSpLocks/>
            </p:cNvGrpSpPr>
            <p:nvPr/>
          </p:nvGrpSpPr>
          <p:grpSpPr bwMode="auto">
            <a:xfrm>
              <a:off x="181" y="2304"/>
              <a:ext cx="3985" cy="1395"/>
              <a:chOff x="181" y="2304"/>
              <a:chExt cx="3985" cy="1395"/>
            </a:xfrm>
          </p:grpSpPr>
          <p:sp>
            <p:nvSpPr>
              <p:cNvPr id="120856" name="AutoShape 24"/>
              <p:cNvSpPr>
                <a:spLocks noChangeAspect="1" noChangeArrowheads="1"/>
              </p:cNvSpPr>
              <p:nvPr/>
            </p:nvSpPr>
            <p:spPr bwMode="auto">
              <a:xfrm>
                <a:off x="3936" y="2304"/>
                <a:ext cx="230" cy="115"/>
              </a:xfrm>
              <a:prstGeom prst="leftArrow">
                <a:avLst>
                  <a:gd name="adj1" fmla="val 50000"/>
                  <a:gd name="adj2" fmla="val 50000"/>
                </a:avLst>
              </a:prstGeom>
              <a:solidFill>
                <a:srgbClr val="80008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20857" name="Group 25"/>
              <p:cNvGrpSpPr>
                <a:grpSpLocks/>
              </p:cNvGrpSpPr>
              <p:nvPr/>
            </p:nvGrpSpPr>
            <p:grpSpPr bwMode="auto">
              <a:xfrm>
                <a:off x="181" y="2304"/>
                <a:ext cx="1884" cy="1395"/>
                <a:chOff x="181" y="2304"/>
                <a:chExt cx="1884" cy="1395"/>
              </a:xfrm>
            </p:grpSpPr>
            <p:sp>
              <p:nvSpPr>
                <p:cNvPr id="12085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181" y="3408"/>
                  <a:ext cx="1884" cy="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r>
                    <a:rPr lang="en-US" altLang="en-US" sz="2400" dirty="0" err="1" smtClean="0"/>
                    <a:t>Akkretiertes</a:t>
                  </a:r>
                  <a:r>
                    <a:rPr lang="en-US" altLang="en-US" sz="2400" dirty="0" smtClean="0"/>
                    <a:t> Material</a:t>
                  </a:r>
                  <a:endParaRPr lang="en-US" altLang="en-US" sz="2400" dirty="0"/>
                </a:p>
              </p:txBody>
            </p:sp>
            <p:sp>
              <p:nvSpPr>
                <p:cNvPr id="120859" name="Line 27"/>
                <p:cNvSpPr>
                  <a:spLocks noChangeShapeType="1"/>
                </p:cNvSpPr>
                <p:nvPr/>
              </p:nvSpPr>
              <p:spPr bwMode="auto">
                <a:xfrm rot="926133" flipV="1">
                  <a:off x="864" y="2352"/>
                  <a:ext cx="384" cy="110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20860" name="AutoShape 28"/>
                <p:cNvSpPr>
                  <a:spLocks noChangeAspect="1" noChangeArrowheads="1"/>
                </p:cNvSpPr>
                <p:nvPr/>
              </p:nvSpPr>
              <p:spPr bwMode="auto">
                <a:xfrm>
                  <a:off x="1402" y="2304"/>
                  <a:ext cx="230" cy="115"/>
                </a:xfrm>
                <a:prstGeom prst="rightArrow">
                  <a:avLst>
                    <a:gd name="adj1" fmla="val 50000"/>
                    <a:gd name="adj2" fmla="val 50000"/>
                  </a:avLst>
                </a:prstGeom>
                <a:solidFill>
                  <a:srgbClr val="8000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20861" name="Group 29"/>
          <p:cNvGrpSpPr>
            <a:grpSpLocks/>
          </p:cNvGrpSpPr>
          <p:nvPr/>
        </p:nvGrpSpPr>
        <p:grpSpPr bwMode="auto">
          <a:xfrm>
            <a:off x="5486403" y="3276602"/>
            <a:ext cx="4954590" cy="2560638"/>
            <a:chOff x="2496" y="2064"/>
            <a:chExt cx="3121" cy="1613"/>
          </a:xfrm>
        </p:grpSpPr>
        <p:grpSp>
          <p:nvGrpSpPr>
            <p:cNvPr id="120862" name="Group 30"/>
            <p:cNvGrpSpPr>
              <a:grpSpLocks/>
            </p:cNvGrpSpPr>
            <p:nvPr/>
          </p:nvGrpSpPr>
          <p:grpSpPr bwMode="auto">
            <a:xfrm>
              <a:off x="2496" y="2064"/>
              <a:ext cx="3121" cy="1613"/>
              <a:chOff x="2496" y="2064"/>
              <a:chExt cx="3121" cy="1613"/>
            </a:xfrm>
          </p:grpSpPr>
          <p:sp>
            <p:nvSpPr>
              <p:cNvPr id="120863" name="Oval 31"/>
              <p:cNvSpPr>
                <a:spLocks noChangeAspect="1" noChangeArrowheads="1"/>
              </p:cNvSpPr>
              <p:nvPr/>
            </p:nvSpPr>
            <p:spPr bwMode="auto">
              <a:xfrm>
                <a:off x="2496" y="2064"/>
                <a:ext cx="576" cy="576"/>
              </a:xfrm>
              <a:prstGeom prst="ellipse">
                <a:avLst/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864" name="Text Box 32"/>
              <p:cNvSpPr txBox="1">
                <a:spLocks noChangeArrowheads="1"/>
              </p:cNvSpPr>
              <p:nvPr/>
            </p:nvSpPr>
            <p:spPr bwMode="auto">
              <a:xfrm>
                <a:off x="3830" y="3386"/>
                <a:ext cx="1787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en-US" sz="2400" dirty="0" err="1" smtClean="0"/>
                  <a:t>Entstehender</a:t>
                </a:r>
                <a:r>
                  <a:rPr lang="en-US" altLang="en-US" sz="2400" dirty="0" smtClean="0"/>
                  <a:t> Stern</a:t>
                </a:r>
                <a:endParaRPr lang="en-US" altLang="en-US" sz="2400" dirty="0"/>
              </a:p>
            </p:txBody>
          </p:sp>
        </p:grpSp>
        <p:sp>
          <p:nvSpPr>
            <p:cNvPr id="120865" name="Line 33"/>
            <p:cNvSpPr>
              <a:spLocks noChangeShapeType="1"/>
            </p:cNvSpPr>
            <p:nvPr/>
          </p:nvSpPr>
          <p:spPr bwMode="auto">
            <a:xfrm flipH="1" flipV="1">
              <a:off x="2928" y="2352"/>
              <a:ext cx="1248" cy="105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20866" name="Group 34"/>
          <p:cNvGrpSpPr>
            <a:grpSpLocks/>
          </p:cNvGrpSpPr>
          <p:nvPr/>
        </p:nvGrpSpPr>
        <p:grpSpPr bwMode="auto">
          <a:xfrm>
            <a:off x="1524000" y="2420939"/>
            <a:ext cx="10710865" cy="1236663"/>
            <a:chOff x="0" y="1525"/>
            <a:chExt cx="6747" cy="779"/>
          </a:xfrm>
        </p:grpSpPr>
        <p:sp>
          <p:nvSpPr>
            <p:cNvPr id="120867" name="AutoShape 35"/>
            <p:cNvSpPr>
              <a:spLocks noChangeArrowheads="1"/>
            </p:cNvSpPr>
            <p:nvPr/>
          </p:nvSpPr>
          <p:spPr bwMode="auto">
            <a:xfrm rot="19800000">
              <a:off x="4896" y="2131"/>
              <a:ext cx="576" cy="173"/>
            </a:xfrm>
            <a:prstGeom prst="leftArrow">
              <a:avLst>
                <a:gd name="adj1" fmla="val 50000"/>
                <a:gd name="adj2" fmla="val 83237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8" name="AutoShape 36"/>
            <p:cNvSpPr>
              <a:spLocks noChangeArrowheads="1"/>
            </p:cNvSpPr>
            <p:nvPr/>
          </p:nvSpPr>
          <p:spPr bwMode="auto">
            <a:xfrm rot="12600000">
              <a:off x="0" y="2131"/>
              <a:ext cx="576" cy="173"/>
            </a:xfrm>
            <a:prstGeom prst="leftArrow">
              <a:avLst>
                <a:gd name="adj1" fmla="val 50000"/>
                <a:gd name="adj2" fmla="val 83237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0869" name="Text Box 37"/>
            <p:cNvSpPr txBox="1">
              <a:spLocks noChangeArrowheads="1"/>
            </p:cNvSpPr>
            <p:nvPr/>
          </p:nvSpPr>
          <p:spPr bwMode="auto">
            <a:xfrm rot="19800000">
              <a:off x="4603" y="1525"/>
              <a:ext cx="214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2400" dirty="0" err="1" smtClean="0"/>
                <a:t>Einfallendes</a:t>
              </a:r>
              <a:r>
                <a:rPr lang="en-US" altLang="en-US" sz="2400" dirty="0" smtClean="0"/>
                <a:t> Gas/</a:t>
              </a:r>
              <a:r>
                <a:rPr lang="en-US" altLang="en-US" sz="2400" dirty="0" err="1" smtClean="0"/>
                <a:t>Staub</a:t>
              </a:r>
              <a:endParaRPr lang="en-US" altLang="en-US" sz="2400" dirty="0"/>
            </a:p>
          </p:txBody>
        </p:sp>
      </p:grpSp>
      <p:sp>
        <p:nvSpPr>
          <p:cNvPr id="120870" name="Text Box 38"/>
          <p:cNvSpPr txBox="1">
            <a:spLocks noChangeArrowheads="1"/>
          </p:cNvSpPr>
          <p:nvPr/>
        </p:nvSpPr>
        <p:spPr bwMode="auto">
          <a:xfrm>
            <a:off x="6689726" y="2133600"/>
            <a:ext cx="40544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en-US" sz="2400" dirty="0" err="1" smtClean="0"/>
              <a:t>trägt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Drehimpuls</a:t>
            </a:r>
            <a:r>
              <a:rPr lang="en-US" altLang="en-US" sz="2400" dirty="0" smtClean="0"/>
              <a:t> fort</a:t>
            </a:r>
            <a:endParaRPr lang="en-US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98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8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0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0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70" grpId="0" autoUpdateAnimBg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05200" y="1828800"/>
            <a:ext cx="8686800" cy="4267200"/>
          </a:xfrm>
        </p:spPr>
        <p:txBody>
          <a:bodyPr/>
          <a:lstStyle/>
          <a:p>
            <a:pPr>
              <a:buFontTx/>
              <a:buNone/>
            </a:pPr>
            <a:endParaRPr lang="en-US" altLang="en-US">
              <a:cs typeface="Times New Roman" panose="02020603050405020304" pitchFamily="18" charset="0"/>
            </a:endParaRPr>
          </a:p>
          <a:p>
            <a:pPr lvl="1">
              <a:buFontTx/>
              <a:buNone/>
            </a:pPr>
            <a:endParaRPr lang="en-US" altLang="en-US">
              <a:cs typeface="Times New Roman" panose="02020603050405020304" pitchFamily="18" charset="0"/>
            </a:endParaRPr>
          </a:p>
        </p:txBody>
      </p:sp>
      <p:pic>
        <p:nvPicPr>
          <p:cNvPr id="88069" name="Picture 5" descr="jet.artist.tiff                                                00031E9EMacintosh HD                   B7464D7A: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437" y="463535"/>
            <a:ext cx="5999982" cy="592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5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2089" y="0"/>
            <a:ext cx="9072561" cy="6819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777433" y="5757875"/>
            <a:ext cx="6286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30066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Gibt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Akkretionsscheiben</a:t>
            </a:r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6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279569320"/>
              </p:ext>
            </p:extLst>
          </p:nvPr>
        </p:nvGraphicFramePr>
        <p:xfrm>
          <a:off x="4799763" y="1825625"/>
          <a:ext cx="6918054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Photo Editor Photo" r:id="rId3" imgW="8333333" imgH="5238095" progId="MSPhotoEd.3">
                  <p:embed/>
                </p:oleObj>
              </mc:Choice>
              <mc:Fallback>
                <p:oleObj name="Photo Editor Photo" r:id="rId3" imgW="8333333" imgH="5238095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9763" y="1825625"/>
                        <a:ext cx="6918054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3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5256503"/>
              </p:ext>
            </p:extLst>
          </p:nvPr>
        </p:nvGraphicFramePr>
        <p:xfrm>
          <a:off x="838200" y="1825625"/>
          <a:ext cx="3651250" cy="435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Photo Editor Photo" r:id="rId5" imgW="5714286" imgH="6811326" progId="MSPhotoEd.3">
                  <p:embed/>
                </p:oleObj>
              </mc:Choice>
              <mc:Fallback>
                <p:oleObj name="Photo Editor Photo" r:id="rId5" imgW="5714286" imgH="6811326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25625"/>
                        <a:ext cx="3651250" cy="435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122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3" y="3680760"/>
            <a:ext cx="5186463" cy="3105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4" y="221170"/>
            <a:ext cx="5186463" cy="345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2" name="Picture 2" descr="http://i2.wp.com/www.universetoday.com/wp-content/uploads/2009/12/proplyds-30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6" t="4834" r="10942" b="6616"/>
          <a:stretch/>
        </p:blipFill>
        <p:spPr bwMode="auto">
          <a:xfrm>
            <a:off x="6173787" y="234282"/>
            <a:ext cx="4133850" cy="343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abyss.uoregon.edu/%7Ejs/images/orion_solar_systems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7" y="3667647"/>
            <a:ext cx="4133850" cy="321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96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b="1" dirty="0" err="1" smtClean="0"/>
              <a:t>Scheiben</a:t>
            </a:r>
            <a:r>
              <a:rPr lang="en-US" altLang="en-US" b="1" dirty="0" smtClean="0"/>
              <a:t> und </a:t>
            </a:r>
            <a:r>
              <a:rPr lang="en-US" altLang="en-US" b="1" dirty="0" err="1" smtClean="0"/>
              <a:t>Hüllen</a:t>
            </a:r>
            <a:r>
              <a:rPr lang="en-US" altLang="en-US" b="1" dirty="0" smtClean="0"/>
              <a:t> um </a:t>
            </a:r>
            <a:r>
              <a:rPr lang="en-US" altLang="en-US" b="1" dirty="0" err="1" smtClean="0"/>
              <a:t>junge</a:t>
            </a:r>
            <a:r>
              <a:rPr lang="en-US" altLang="en-US" b="1" dirty="0" smtClean="0"/>
              <a:t> Sterne</a:t>
            </a:r>
            <a:endParaRPr lang="en-US" altLang="en-US" b="1" dirty="0"/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505200" y="1828800"/>
            <a:ext cx="8686800" cy="4267200"/>
          </a:xfrm>
        </p:spPr>
        <p:txBody>
          <a:bodyPr/>
          <a:lstStyle/>
          <a:p>
            <a:pPr>
              <a:buFontTx/>
              <a:buNone/>
            </a:pPr>
            <a:endParaRPr lang="en-US" altLang="en-US">
              <a:cs typeface="Times New Roman" panose="02020603050405020304" pitchFamily="18" charset="0"/>
            </a:endParaRPr>
          </a:p>
          <a:p>
            <a:pPr lvl="1">
              <a:buFontTx/>
              <a:buNone/>
            </a:pPr>
            <a:endParaRPr lang="en-US" altLang="en-US">
              <a:cs typeface="Times New Roman" panose="02020603050405020304" pitchFamily="18" charset="0"/>
            </a:endParaRPr>
          </a:p>
        </p:txBody>
      </p:sp>
      <p:pic>
        <p:nvPicPr>
          <p:cNvPr id="71684" name="Picture 4" descr="C:\Documents and Settings\strom\My Documents\Padgett.Hubble.Disk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849" y="1496367"/>
            <a:ext cx="70104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jet.artist.tiff                                                00031E9EMacintosh HD                   B7464D7A: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75" y="2319337"/>
            <a:ext cx="3325527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167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 smtClean="0"/>
              <a:t>Jets/</a:t>
            </a:r>
            <a:r>
              <a:rPr lang="en-US" altLang="en-US" dirty="0" err="1" smtClean="0"/>
              <a:t>Ausflüsse</a:t>
            </a:r>
            <a:endParaRPr lang="en-US" altLang="en-US" sz="5400" dirty="0" smtClean="0"/>
          </a:p>
        </p:txBody>
      </p:sp>
      <p:pic>
        <p:nvPicPr>
          <p:cNvPr id="52229" name="Picture 17" descr="slide0052_image1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6497" y="1527349"/>
            <a:ext cx="4798617" cy="4784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0" name="Picture 16" descr="slide0052_image1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3" y="1527349"/>
            <a:ext cx="48006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2" name="Line 3"/>
          <p:cNvSpPr>
            <a:spLocks noChangeShapeType="1"/>
          </p:cNvSpPr>
          <p:nvPr/>
        </p:nvSpPr>
        <p:spPr bwMode="auto">
          <a:xfrm>
            <a:off x="3894573" y="6556549"/>
            <a:ext cx="3810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2237" name="Rectangle 14"/>
          <p:cNvSpPr>
            <a:spLocks noChangeArrowheads="1"/>
          </p:cNvSpPr>
          <p:nvPr/>
        </p:nvSpPr>
        <p:spPr bwMode="auto">
          <a:xfrm>
            <a:off x="4651298" y="5716118"/>
            <a:ext cx="1058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HH 30</a:t>
            </a:r>
          </a:p>
        </p:txBody>
      </p:sp>
      <p:sp>
        <p:nvSpPr>
          <p:cNvPr id="52238" name="Rectangle 15"/>
          <p:cNvSpPr>
            <a:spLocks noChangeArrowheads="1"/>
          </p:cNvSpPr>
          <p:nvPr/>
        </p:nvSpPr>
        <p:spPr bwMode="auto">
          <a:xfrm>
            <a:off x="6112746" y="1593972"/>
            <a:ext cx="10583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C00000"/>
                </a:solidFill>
              </a:rPr>
              <a:t>HH 46</a:t>
            </a:r>
          </a:p>
        </p:txBody>
      </p:sp>
    </p:spTree>
    <p:extLst>
      <p:ext uri="{BB962C8B-B14F-4D97-AF65-F5344CB8AC3E}">
        <p14:creationId xmlns:p14="http://schemas.microsoft.com/office/powerpoint/2010/main" val="111138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Scheiben um Sterne	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Nur bei sehr nahen Objekten gelingt es Scheiben direkt zu detektieren.</a:t>
            </a:r>
          </a:p>
          <a:p>
            <a:r>
              <a:rPr lang="de-DE" dirty="0" smtClean="0"/>
              <a:t>Aber auch wenn man diese nicht direkt mit einem Teleskop auflösen kann, gibt es indirekte Methoden.</a:t>
            </a:r>
          </a:p>
          <a:p>
            <a:r>
              <a:rPr lang="de-DE" dirty="0" smtClean="0"/>
              <a:t>Scheiben absorbieren nicht nur Strahlung, sie emittieren sie auch.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89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altLang="en-US" dirty="0"/>
              <a:t>Elektromagnetische Spektrum</a:t>
            </a:r>
          </a:p>
        </p:txBody>
      </p:sp>
      <p:pic>
        <p:nvPicPr>
          <p:cNvPr id="2054" name="Picture 6" descr="https://upload.wikimedia.org/wikipedia/commons/thumb/0/0e/BlackbodySpectrum_loglog_150dpi_de.png/1280px-BlackbodySpectrum_loglog_150dpi_de.png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8" y="1457325"/>
            <a:ext cx="6843712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3" name="Picture 3" descr="max_planck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8719" y="2264490"/>
            <a:ext cx="2767013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4" name="Text Box 4"/>
          <p:cNvSpPr txBox="1">
            <a:spLocks noChangeArrowheads="1"/>
          </p:cNvSpPr>
          <p:nvPr/>
        </p:nvSpPr>
        <p:spPr bwMode="auto">
          <a:xfrm>
            <a:off x="903013" y="1457325"/>
            <a:ext cx="406717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de-DE" altLang="en-US" dirty="0">
                <a:latin typeface="Verdana" panose="020B0604030504040204" pitchFamily="34" charset="0"/>
              </a:rPr>
              <a:t>Das </a:t>
            </a:r>
            <a:r>
              <a:rPr lang="de-DE" altLang="en-US" dirty="0" err="1">
                <a:latin typeface="Verdana" panose="020B0604030504040204" pitchFamily="34" charset="0"/>
              </a:rPr>
              <a:t>Plancksche</a:t>
            </a:r>
            <a:r>
              <a:rPr lang="de-DE" altLang="en-US" dirty="0">
                <a:latin typeface="Verdana" panose="020B0604030504040204" pitchFamily="34" charset="0"/>
              </a:rPr>
              <a:t> Strahlungsgesetz nach </a:t>
            </a:r>
            <a:r>
              <a:rPr lang="de-DE" altLang="en-US" dirty="0" smtClean="0">
                <a:latin typeface="Verdana" panose="020B0604030504040204" pitchFamily="34" charset="0"/>
              </a:rPr>
              <a:t> Max </a:t>
            </a:r>
            <a:r>
              <a:rPr lang="de-DE" altLang="en-US" dirty="0">
                <a:latin typeface="Verdana" panose="020B0604030504040204" pitchFamily="34" charset="0"/>
              </a:rPr>
              <a:t>Planck</a:t>
            </a:r>
          </a:p>
        </p:txBody>
      </p:sp>
    </p:spTree>
    <p:extLst>
      <p:ext uri="{BB962C8B-B14F-4D97-AF65-F5344CB8AC3E}">
        <p14:creationId xmlns:p14="http://schemas.microsoft.com/office/powerpoint/2010/main" val="44966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Strahlungseigenschaften</a:t>
            </a:r>
            <a:r>
              <a:rPr lang="en-US" dirty="0" smtClean="0"/>
              <a:t> von </a:t>
            </a:r>
            <a:br>
              <a:rPr lang="en-US" dirty="0" smtClean="0"/>
            </a:br>
            <a:r>
              <a:rPr lang="en-US" dirty="0" err="1" smtClean="0"/>
              <a:t>Sternen</a:t>
            </a:r>
            <a:r>
              <a:rPr lang="en-US" dirty="0" smtClean="0"/>
              <a:t> &amp; </a:t>
            </a:r>
            <a:r>
              <a:rPr lang="en-US" dirty="0" err="1" smtClean="0"/>
              <a:t>Scheiben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AutoShape 62"/>
          <p:cNvSpPr>
            <a:spLocks noChangeArrowheads="1"/>
          </p:cNvSpPr>
          <p:nvPr/>
        </p:nvSpPr>
        <p:spPr bwMode="auto">
          <a:xfrm>
            <a:off x="6143625" y="1690688"/>
            <a:ext cx="4267200" cy="373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AutoShape 47"/>
          <p:cNvSpPr>
            <a:spLocks noChangeArrowheads="1"/>
          </p:cNvSpPr>
          <p:nvPr/>
        </p:nvSpPr>
        <p:spPr bwMode="auto">
          <a:xfrm>
            <a:off x="1647825" y="1690688"/>
            <a:ext cx="4267200" cy="3733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Line 4"/>
          <p:cNvSpPr>
            <a:spLocks noChangeAspect="1" noChangeShapeType="1"/>
          </p:cNvSpPr>
          <p:nvPr/>
        </p:nvSpPr>
        <p:spPr bwMode="auto">
          <a:xfrm>
            <a:off x="2289175" y="5213351"/>
            <a:ext cx="1357313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Line 5"/>
          <p:cNvSpPr>
            <a:spLocks noChangeAspect="1" noChangeShapeType="1"/>
          </p:cNvSpPr>
          <p:nvPr/>
        </p:nvSpPr>
        <p:spPr bwMode="auto">
          <a:xfrm flipV="1">
            <a:off x="1954213" y="3671888"/>
            <a:ext cx="1587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" name="Rectangle 6"/>
          <p:cNvSpPr>
            <a:spLocks noChangeAspect="1" noChangeArrowheads="1"/>
          </p:cNvSpPr>
          <p:nvPr/>
        </p:nvSpPr>
        <p:spPr bwMode="auto">
          <a:xfrm>
            <a:off x="3889375" y="4967288"/>
            <a:ext cx="73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Futura" pitchFamily="-80" charset="0"/>
              </a:rPr>
              <a:t>log</a:t>
            </a:r>
            <a:r>
              <a:rPr lang="en-US" altLang="en-US">
                <a:sym typeface="Symbol" panose="05050102010706020507" pitchFamily="18" charset="2"/>
              </a:rPr>
              <a:t> </a:t>
            </a:r>
            <a:endParaRPr lang="en-US" altLang="en-US"/>
          </a:p>
        </p:txBody>
      </p:sp>
      <p:sp>
        <p:nvSpPr>
          <p:cNvPr id="9" name="Rectangle 7"/>
          <p:cNvSpPr>
            <a:spLocks noChangeAspect="1" noChangeArrowheads="1"/>
          </p:cNvSpPr>
          <p:nvPr/>
        </p:nvSpPr>
        <p:spPr bwMode="auto">
          <a:xfrm rot="16200000">
            <a:off x="1409700" y="2763839"/>
            <a:ext cx="1082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Futura" pitchFamily="-80" charset="0"/>
              </a:rPr>
              <a:t>log</a:t>
            </a:r>
            <a:r>
              <a:rPr lang="en-US" altLang="en-US">
                <a:sym typeface="Symbol" panose="05050102010706020507" pitchFamily="18" charset="2"/>
              </a:rPr>
              <a:t> </a:t>
            </a:r>
            <a:r>
              <a:rPr lang="en-US" altLang="en-US">
                <a:latin typeface="Century Schoolbook" panose="02040604050505020304" pitchFamily="18" charset="0"/>
              </a:rPr>
              <a:t>F</a:t>
            </a:r>
            <a:r>
              <a:rPr lang="en-US" altLang="en-US" baseline="-25000">
                <a:sym typeface="Symbol" panose="05050102010706020507" pitchFamily="18" charset="2"/>
              </a:rPr>
              <a:t></a:t>
            </a:r>
            <a:endParaRPr lang="en-US" altLang="en-US"/>
          </a:p>
        </p:txBody>
      </p:sp>
      <p:grpSp>
        <p:nvGrpSpPr>
          <p:cNvPr id="10" name="Group 8"/>
          <p:cNvGrpSpPr>
            <a:grpSpLocks noChangeAspect="1"/>
          </p:cNvGrpSpPr>
          <p:nvPr/>
        </p:nvGrpSpPr>
        <p:grpSpPr bwMode="auto">
          <a:xfrm>
            <a:off x="3402013" y="3519488"/>
            <a:ext cx="2019300" cy="1454150"/>
            <a:chOff x="1201" y="1872"/>
            <a:chExt cx="1344" cy="968"/>
          </a:xfrm>
        </p:grpSpPr>
        <p:sp>
          <p:nvSpPr>
            <p:cNvPr id="11" name="Freeform 9"/>
            <p:cNvSpPr>
              <a:spLocks noChangeAspect="1"/>
            </p:cNvSpPr>
            <p:nvPr/>
          </p:nvSpPr>
          <p:spPr bwMode="auto">
            <a:xfrm>
              <a:off x="1201" y="1872"/>
              <a:ext cx="857" cy="968"/>
            </a:xfrm>
            <a:custGeom>
              <a:avLst/>
              <a:gdLst>
                <a:gd name="T0" fmla="*/ 8 w 1112"/>
                <a:gd name="T1" fmla="*/ 1256 h 1256"/>
                <a:gd name="T2" fmla="*/ 8 w 1112"/>
                <a:gd name="T3" fmla="*/ 1064 h 1256"/>
                <a:gd name="T4" fmla="*/ 8 w 1112"/>
                <a:gd name="T5" fmla="*/ 632 h 1256"/>
                <a:gd name="T6" fmla="*/ 56 w 1112"/>
                <a:gd name="T7" fmla="*/ 104 h 1256"/>
                <a:gd name="T8" fmla="*/ 344 w 1112"/>
                <a:gd name="T9" fmla="*/ 56 h 1256"/>
                <a:gd name="T10" fmla="*/ 632 w 1112"/>
                <a:gd name="T11" fmla="*/ 440 h 1256"/>
                <a:gd name="T12" fmla="*/ 1112 w 1112"/>
                <a:gd name="T13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2" h="1256">
                  <a:moveTo>
                    <a:pt x="8" y="1256"/>
                  </a:moveTo>
                  <a:cubicBezTo>
                    <a:pt x="8" y="1212"/>
                    <a:pt x="8" y="1168"/>
                    <a:pt x="8" y="1064"/>
                  </a:cubicBezTo>
                  <a:cubicBezTo>
                    <a:pt x="8" y="960"/>
                    <a:pt x="0" y="792"/>
                    <a:pt x="8" y="632"/>
                  </a:cubicBezTo>
                  <a:cubicBezTo>
                    <a:pt x="16" y="472"/>
                    <a:pt x="0" y="200"/>
                    <a:pt x="56" y="104"/>
                  </a:cubicBezTo>
                  <a:cubicBezTo>
                    <a:pt x="112" y="8"/>
                    <a:pt x="248" y="0"/>
                    <a:pt x="344" y="56"/>
                  </a:cubicBezTo>
                  <a:cubicBezTo>
                    <a:pt x="440" y="112"/>
                    <a:pt x="504" y="240"/>
                    <a:pt x="632" y="440"/>
                  </a:cubicBezTo>
                  <a:cubicBezTo>
                    <a:pt x="760" y="640"/>
                    <a:pt x="936" y="948"/>
                    <a:pt x="1112" y="1256"/>
                  </a:cubicBezTo>
                </a:path>
              </a:pathLst>
            </a:custGeom>
            <a:solidFill>
              <a:srgbClr val="C10404"/>
            </a:solidFill>
            <a:ln w="12700" cap="flat" cmpd="sng">
              <a:solidFill>
                <a:srgbClr val="C10404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10"/>
            <p:cNvSpPr>
              <a:spLocks noChangeAspect="1"/>
            </p:cNvSpPr>
            <p:nvPr/>
          </p:nvSpPr>
          <p:spPr bwMode="auto">
            <a:xfrm>
              <a:off x="1402" y="1920"/>
              <a:ext cx="807" cy="912"/>
            </a:xfrm>
            <a:custGeom>
              <a:avLst/>
              <a:gdLst>
                <a:gd name="T0" fmla="*/ 8 w 1112"/>
                <a:gd name="T1" fmla="*/ 1256 h 1256"/>
                <a:gd name="T2" fmla="*/ 8 w 1112"/>
                <a:gd name="T3" fmla="*/ 1064 h 1256"/>
                <a:gd name="T4" fmla="*/ 8 w 1112"/>
                <a:gd name="T5" fmla="*/ 632 h 1256"/>
                <a:gd name="T6" fmla="*/ 56 w 1112"/>
                <a:gd name="T7" fmla="*/ 104 h 1256"/>
                <a:gd name="T8" fmla="*/ 344 w 1112"/>
                <a:gd name="T9" fmla="*/ 56 h 1256"/>
                <a:gd name="T10" fmla="*/ 632 w 1112"/>
                <a:gd name="T11" fmla="*/ 440 h 1256"/>
                <a:gd name="T12" fmla="*/ 1112 w 1112"/>
                <a:gd name="T13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2" h="1256">
                  <a:moveTo>
                    <a:pt x="8" y="1256"/>
                  </a:moveTo>
                  <a:cubicBezTo>
                    <a:pt x="8" y="1212"/>
                    <a:pt x="8" y="1168"/>
                    <a:pt x="8" y="1064"/>
                  </a:cubicBezTo>
                  <a:cubicBezTo>
                    <a:pt x="8" y="960"/>
                    <a:pt x="0" y="792"/>
                    <a:pt x="8" y="632"/>
                  </a:cubicBezTo>
                  <a:cubicBezTo>
                    <a:pt x="16" y="472"/>
                    <a:pt x="0" y="200"/>
                    <a:pt x="56" y="104"/>
                  </a:cubicBezTo>
                  <a:cubicBezTo>
                    <a:pt x="112" y="8"/>
                    <a:pt x="248" y="0"/>
                    <a:pt x="344" y="56"/>
                  </a:cubicBezTo>
                  <a:cubicBezTo>
                    <a:pt x="440" y="112"/>
                    <a:pt x="504" y="240"/>
                    <a:pt x="632" y="440"/>
                  </a:cubicBezTo>
                  <a:cubicBezTo>
                    <a:pt x="760" y="640"/>
                    <a:pt x="936" y="948"/>
                    <a:pt x="1112" y="1256"/>
                  </a:cubicBezTo>
                </a:path>
              </a:pathLst>
            </a:custGeom>
            <a:solidFill>
              <a:srgbClr val="F5D101"/>
            </a:solidFill>
            <a:ln w="12700" cap="flat" cmpd="sng">
              <a:solidFill>
                <a:srgbClr val="F5D10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11"/>
            <p:cNvSpPr>
              <a:spLocks noChangeAspect="1"/>
            </p:cNvSpPr>
            <p:nvPr/>
          </p:nvSpPr>
          <p:spPr bwMode="auto">
            <a:xfrm>
              <a:off x="1633" y="1968"/>
              <a:ext cx="764" cy="864"/>
            </a:xfrm>
            <a:custGeom>
              <a:avLst/>
              <a:gdLst>
                <a:gd name="T0" fmla="*/ 8 w 1112"/>
                <a:gd name="T1" fmla="*/ 1256 h 1256"/>
                <a:gd name="T2" fmla="*/ 8 w 1112"/>
                <a:gd name="T3" fmla="*/ 1064 h 1256"/>
                <a:gd name="T4" fmla="*/ 8 w 1112"/>
                <a:gd name="T5" fmla="*/ 632 h 1256"/>
                <a:gd name="T6" fmla="*/ 56 w 1112"/>
                <a:gd name="T7" fmla="*/ 104 h 1256"/>
                <a:gd name="T8" fmla="*/ 344 w 1112"/>
                <a:gd name="T9" fmla="*/ 56 h 1256"/>
                <a:gd name="T10" fmla="*/ 632 w 1112"/>
                <a:gd name="T11" fmla="*/ 440 h 1256"/>
                <a:gd name="T12" fmla="*/ 1112 w 1112"/>
                <a:gd name="T13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2" h="1256">
                  <a:moveTo>
                    <a:pt x="8" y="1256"/>
                  </a:moveTo>
                  <a:cubicBezTo>
                    <a:pt x="8" y="1212"/>
                    <a:pt x="8" y="1168"/>
                    <a:pt x="8" y="1064"/>
                  </a:cubicBezTo>
                  <a:cubicBezTo>
                    <a:pt x="8" y="960"/>
                    <a:pt x="0" y="792"/>
                    <a:pt x="8" y="632"/>
                  </a:cubicBezTo>
                  <a:cubicBezTo>
                    <a:pt x="16" y="472"/>
                    <a:pt x="0" y="200"/>
                    <a:pt x="56" y="104"/>
                  </a:cubicBezTo>
                  <a:cubicBezTo>
                    <a:pt x="112" y="8"/>
                    <a:pt x="248" y="0"/>
                    <a:pt x="344" y="56"/>
                  </a:cubicBezTo>
                  <a:cubicBezTo>
                    <a:pt x="440" y="112"/>
                    <a:pt x="504" y="240"/>
                    <a:pt x="632" y="440"/>
                  </a:cubicBezTo>
                  <a:cubicBezTo>
                    <a:pt x="760" y="640"/>
                    <a:pt x="936" y="948"/>
                    <a:pt x="1112" y="1256"/>
                  </a:cubicBezTo>
                </a:path>
              </a:pathLst>
            </a:custGeom>
            <a:solidFill>
              <a:srgbClr val="06AC1B"/>
            </a:solidFill>
            <a:ln w="12700" cap="flat" cmpd="sng">
              <a:solidFill>
                <a:srgbClr val="06AC1B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12"/>
            <p:cNvSpPr>
              <a:spLocks noChangeAspect="1"/>
            </p:cNvSpPr>
            <p:nvPr/>
          </p:nvSpPr>
          <p:spPr bwMode="auto">
            <a:xfrm>
              <a:off x="1866" y="2064"/>
              <a:ext cx="679" cy="768"/>
            </a:xfrm>
            <a:custGeom>
              <a:avLst/>
              <a:gdLst>
                <a:gd name="T0" fmla="*/ 8 w 1112"/>
                <a:gd name="T1" fmla="*/ 1256 h 1256"/>
                <a:gd name="T2" fmla="*/ 8 w 1112"/>
                <a:gd name="T3" fmla="*/ 1064 h 1256"/>
                <a:gd name="T4" fmla="*/ 8 w 1112"/>
                <a:gd name="T5" fmla="*/ 632 h 1256"/>
                <a:gd name="T6" fmla="*/ 56 w 1112"/>
                <a:gd name="T7" fmla="*/ 104 h 1256"/>
                <a:gd name="T8" fmla="*/ 344 w 1112"/>
                <a:gd name="T9" fmla="*/ 56 h 1256"/>
                <a:gd name="T10" fmla="*/ 632 w 1112"/>
                <a:gd name="T11" fmla="*/ 440 h 1256"/>
                <a:gd name="T12" fmla="*/ 1112 w 1112"/>
                <a:gd name="T13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2" h="1256">
                  <a:moveTo>
                    <a:pt x="8" y="1256"/>
                  </a:moveTo>
                  <a:cubicBezTo>
                    <a:pt x="8" y="1212"/>
                    <a:pt x="8" y="1168"/>
                    <a:pt x="8" y="1064"/>
                  </a:cubicBezTo>
                  <a:cubicBezTo>
                    <a:pt x="8" y="960"/>
                    <a:pt x="0" y="792"/>
                    <a:pt x="8" y="632"/>
                  </a:cubicBezTo>
                  <a:cubicBezTo>
                    <a:pt x="16" y="472"/>
                    <a:pt x="0" y="200"/>
                    <a:pt x="56" y="104"/>
                  </a:cubicBezTo>
                  <a:cubicBezTo>
                    <a:pt x="112" y="8"/>
                    <a:pt x="248" y="0"/>
                    <a:pt x="344" y="56"/>
                  </a:cubicBezTo>
                  <a:cubicBezTo>
                    <a:pt x="440" y="112"/>
                    <a:pt x="504" y="240"/>
                    <a:pt x="632" y="440"/>
                  </a:cubicBezTo>
                  <a:cubicBezTo>
                    <a:pt x="760" y="640"/>
                    <a:pt x="936" y="948"/>
                    <a:pt x="1112" y="1256"/>
                  </a:cubicBezTo>
                </a:path>
              </a:pathLst>
            </a:custGeom>
            <a:solidFill>
              <a:srgbClr val="060CBF"/>
            </a:solidFill>
            <a:ln w="12700" cap="flat" cmpd="sng">
              <a:solidFill>
                <a:srgbClr val="060CBF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5" name="Freeform 13"/>
          <p:cNvSpPr>
            <a:spLocks noChangeAspect="1"/>
          </p:cNvSpPr>
          <p:nvPr/>
        </p:nvSpPr>
        <p:spPr bwMode="auto">
          <a:xfrm>
            <a:off x="2543175" y="3081338"/>
            <a:ext cx="1670050" cy="1885950"/>
          </a:xfrm>
          <a:custGeom>
            <a:avLst/>
            <a:gdLst>
              <a:gd name="T0" fmla="*/ 8 w 1112"/>
              <a:gd name="T1" fmla="*/ 1256 h 1256"/>
              <a:gd name="T2" fmla="*/ 8 w 1112"/>
              <a:gd name="T3" fmla="*/ 1064 h 1256"/>
              <a:gd name="T4" fmla="*/ 8 w 1112"/>
              <a:gd name="T5" fmla="*/ 632 h 1256"/>
              <a:gd name="T6" fmla="*/ 56 w 1112"/>
              <a:gd name="T7" fmla="*/ 104 h 1256"/>
              <a:gd name="T8" fmla="*/ 344 w 1112"/>
              <a:gd name="T9" fmla="*/ 56 h 1256"/>
              <a:gd name="T10" fmla="*/ 632 w 1112"/>
              <a:gd name="T11" fmla="*/ 440 h 1256"/>
              <a:gd name="T12" fmla="*/ 1112 w 1112"/>
              <a:gd name="T13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2" h="1256">
                <a:moveTo>
                  <a:pt x="8" y="1256"/>
                </a:moveTo>
                <a:cubicBezTo>
                  <a:pt x="8" y="1212"/>
                  <a:pt x="8" y="1168"/>
                  <a:pt x="8" y="1064"/>
                </a:cubicBezTo>
                <a:cubicBezTo>
                  <a:pt x="8" y="960"/>
                  <a:pt x="0" y="792"/>
                  <a:pt x="8" y="632"/>
                </a:cubicBezTo>
                <a:cubicBezTo>
                  <a:pt x="16" y="472"/>
                  <a:pt x="0" y="200"/>
                  <a:pt x="56" y="104"/>
                </a:cubicBezTo>
                <a:cubicBezTo>
                  <a:pt x="112" y="8"/>
                  <a:pt x="248" y="0"/>
                  <a:pt x="344" y="56"/>
                </a:cubicBezTo>
                <a:cubicBezTo>
                  <a:pt x="440" y="112"/>
                  <a:pt x="504" y="240"/>
                  <a:pt x="632" y="440"/>
                </a:cubicBezTo>
                <a:cubicBezTo>
                  <a:pt x="760" y="640"/>
                  <a:pt x="936" y="948"/>
                  <a:pt x="1112" y="1256"/>
                </a:cubicBezTo>
              </a:path>
            </a:pathLst>
          </a:custGeom>
          <a:solidFill>
            <a:srgbClr val="FFD9B7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Rectangle 14"/>
          <p:cNvSpPr>
            <a:spLocks noChangeAspect="1" noChangeArrowheads="1"/>
          </p:cNvSpPr>
          <p:nvPr/>
        </p:nvSpPr>
        <p:spPr bwMode="auto">
          <a:xfrm>
            <a:off x="2259013" y="2300288"/>
            <a:ext cx="3244850" cy="2667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Freeform 15"/>
          <p:cNvSpPr>
            <a:spLocks noChangeAspect="1"/>
          </p:cNvSpPr>
          <p:nvPr/>
        </p:nvSpPr>
        <p:spPr bwMode="auto">
          <a:xfrm>
            <a:off x="3325813" y="3443288"/>
            <a:ext cx="2090737" cy="1514475"/>
          </a:xfrm>
          <a:custGeom>
            <a:avLst/>
            <a:gdLst>
              <a:gd name="T0" fmla="*/ 0 w 1392"/>
              <a:gd name="T1" fmla="*/ 0 h 1008"/>
              <a:gd name="T2" fmla="*/ 672 w 1392"/>
              <a:gd name="T3" fmla="*/ 144 h 1008"/>
              <a:gd name="T4" fmla="*/ 960 w 1392"/>
              <a:gd name="T5" fmla="*/ 288 h 1008"/>
              <a:gd name="T6" fmla="*/ 1392 w 1392"/>
              <a:gd name="T7" fmla="*/ 1008 h 10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92" h="1008">
                <a:moveTo>
                  <a:pt x="0" y="0"/>
                </a:moveTo>
                <a:cubicBezTo>
                  <a:pt x="256" y="48"/>
                  <a:pt x="512" y="96"/>
                  <a:pt x="672" y="144"/>
                </a:cubicBezTo>
                <a:cubicBezTo>
                  <a:pt x="832" y="192"/>
                  <a:pt x="840" y="144"/>
                  <a:pt x="960" y="288"/>
                </a:cubicBezTo>
                <a:cubicBezTo>
                  <a:pt x="1080" y="432"/>
                  <a:pt x="1320" y="888"/>
                  <a:pt x="1392" y="1008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8" name="Group 17"/>
          <p:cNvGrpSpPr>
            <a:grpSpLocks noChangeAspect="1"/>
          </p:cNvGrpSpPr>
          <p:nvPr/>
        </p:nvGrpSpPr>
        <p:grpSpPr bwMode="auto">
          <a:xfrm>
            <a:off x="8277225" y="3595688"/>
            <a:ext cx="1660525" cy="1371600"/>
            <a:chOff x="4272" y="1920"/>
            <a:chExt cx="1104" cy="912"/>
          </a:xfrm>
        </p:grpSpPr>
        <p:sp>
          <p:nvSpPr>
            <p:cNvPr id="19" name="Freeform 18"/>
            <p:cNvSpPr>
              <a:spLocks noChangeAspect="1"/>
            </p:cNvSpPr>
            <p:nvPr/>
          </p:nvSpPr>
          <p:spPr bwMode="auto">
            <a:xfrm>
              <a:off x="4272" y="1920"/>
              <a:ext cx="807" cy="912"/>
            </a:xfrm>
            <a:custGeom>
              <a:avLst/>
              <a:gdLst>
                <a:gd name="T0" fmla="*/ 8 w 1112"/>
                <a:gd name="T1" fmla="*/ 1256 h 1256"/>
                <a:gd name="T2" fmla="*/ 8 w 1112"/>
                <a:gd name="T3" fmla="*/ 1064 h 1256"/>
                <a:gd name="T4" fmla="*/ 8 w 1112"/>
                <a:gd name="T5" fmla="*/ 632 h 1256"/>
                <a:gd name="T6" fmla="*/ 56 w 1112"/>
                <a:gd name="T7" fmla="*/ 104 h 1256"/>
                <a:gd name="T8" fmla="*/ 344 w 1112"/>
                <a:gd name="T9" fmla="*/ 56 h 1256"/>
                <a:gd name="T10" fmla="*/ 632 w 1112"/>
                <a:gd name="T11" fmla="*/ 440 h 1256"/>
                <a:gd name="T12" fmla="*/ 1112 w 1112"/>
                <a:gd name="T13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2" h="1256">
                  <a:moveTo>
                    <a:pt x="8" y="1256"/>
                  </a:moveTo>
                  <a:cubicBezTo>
                    <a:pt x="8" y="1212"/>
                    <a:pt x="8" y="1168"/>
                    <a:pt x="8" y="1064"/>
                  </a:cubicBezTo>
                  <a:cubicBezTo>
                    <a:pt x="8" y="960"/>
                    <a:pt x="0" y="792"/>
                    <a:pt x="8" y="632"/>
                  </a:cubicBezTo>
                  <a:cubicBezTo>
                    <a:pt x="16" y="472"/>
                    <a:pt x="0" y="200"/>
                    <a:pt x="56" y="104"/>
                  </a:cubicBezTo>
                  <a:cubicBezTo>
                    <a:pt x="112" y="8"/>
                    <a:pt x="248" y="0"/>
                    <a:pt x="344" y="56"/>
                  </a:cubicBezTo>
                  <a:cubicBezTo>
                    <a:pt x="440" y="112"/>
                    <a:pt x="504" y="240"/>
                    <a:pt x="632" y="440"/>
                  </a:cubicBezTo>
                  <a:cubicBezTo>
                    <a:pt x="760" y="640"/>
                    <a:pt x="936" y="948"/>
                    <a:pt x="1112" y="1256"/>
                  </a:cubicBezTo>
                </a:path>
              </a:pathLst>
            </a:custGeom>
            <a:solidFill>
              <a:srgbClr val="F5D101"/>
            </a:solidFill>
            <a:ln w="12700" cap="flat" cmpd="sng">
              <a:solidFill>
                <a:srgbClr val="F5D101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 noChangeAspect="1"/>
            </p:cNvSpPr>
            <p:nvPr/>
          </p:nvSpPr>
          <p:spPr bwMode="auto">
            <a:xfrm>
              <a:off x="4464" y="1968"/>
              <a:ext cx="764" cy="864"/>
            </a:xfrm>
            <a:custGeom>
              <a:avLst/>
              <a:gdLst>
                <a:gd name="T0" fmla="*/ 8 w 1112"/>
                <a:gd name="T1" fmla="*/ 1256 h 1256"/>
                <a:gd name="T2" fmla="*/ 8 w 1112"/>
                <a:gd name="T3" fmla="*/ 1064 h 1256"/>
                <a:gd name="T4" fmla="*/ 8 w 1112"/>
                <a:gd name="T5" fmla="*/ 632 h 1256"/>
                <a:gd name="T6" fmla="*/ 56 w 1112"/>
                <a:gd name="T7" fmla="*/ 104 h 1256"/>
                <a:gd name="T8" fmla="*/ 344 w 1112"/>
                <a:gd name="T9" fmla="*/ 56 h 1256"/>
                <a:gd name="T10" fmla="*/ 632 w 1112"/>
                <a:gd name="T11" fmla="*/ 440 h 1256"/>
                <a:gd name="T12" fmla="*/ 1112 w 1112"/>
                <a:gd name="T13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2" h="1256">
                  <a:moveTo>
                    <a:pt x="8" y="1256"/>
                  </a:moveTo>
                  <a:cubicBezTo>
                    <a:pt x="8" y="1212"/>
                    <a:pt x="8" y="1168"/>
                    <a:pt x="8" y="1064"/>
                  </a:cubicBezTo>
                  <a:cubicBezTo>
                    <a:pt x="8" y="960"/>
                    <a:pt x="0" y="792"/>
                    <a:pt x="8" y="632"/>
                  </a:cubicBezTo>
                  <a:cubicBezTo>
                    <a:pt x="16" y="472"/>
                    <a:pt x="0" y="200"/>
                    <a:pt x="56" y="104"/>
                  </a:cubicBezTo>
                  <a:cubicBezTo>
                    <a:pt x="112" y="8"/>
                    <a:pt x="248" y="0"/>
                    <a:pt x="344" y="56"/>
                  </a:cubicBezTo>
                  <a:cubicBezTo>
                    <a:pt x="440" y="112"/>
                    <a:pt x="504" y="240"/>
                    <a:pt x="632" y="440"/>
                  </a:cubicBezTo>
                  <a:cubicBezTo>
                    <a:pt x="760" y="640"/>
                    <a:pt x="936" y="948"/>
                    <a:pt x="1112" y="1256"/>
                  </a:cubicBezTo>
                </a:path>
              </a:pathLst>
            </a:custGeom>
            <a:solidFill>
              <a:srgbClr val="06AC1B"/>
            </a:solidFill>
            <a:ln w="12700" cap="flat" cmpd="sng">
              <a:solidFill>
                <a:srgbClr val="06AC1B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 noChangeAspect="1"/>
            </p:cNvSpPr>
            <p:nvPr/>
          </p:nvSpPr>
          <p:spPr bwMode="auto">
            <a:xfrm>
              <a:off x="4697" y="2064"/>
              <a:ext cx="679" cy="768"/>
            </a:xfrm>
            <a:custGeom>
              <a:avLst/>
              <a:gdLst>
                <a:gd name="T0" fmla="*/ 8 w 1112"/>
                <a:gd name="T1" fmla="*/ 1256 h 1256"/>
                <a:gd name="T2" fmla="*/ 8 w 1112"/>
                <a:gd name="T3" fmla="*/ 1064 h 1256"/>
                <a:gd name="T4" fmla="*/ 8 w 1112"/>
                <a:gd name="T5" fmla="*/ 632 h 1256"/>
                <a:gd name="T6" fmla="*/ 56 w 1112"/>
                <a:gd name="T7" fmla="*/ 104 h 1256"/>
                <a:gd name="T8" fmla="*/ 344 w 1112"/>
                <a:gd name="T9" fmla="*/ 56 h 1256"/>
                <a:gd name="T10" fmla="*/ 632 w 1112"/>
                <a:gd name="T11" fmla="*/ 440 h 1256"/>
                <a:gd name="T12" fmla="*/ 1112 w 1112"/>
                <a:gd name="T13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2" h="1256">
                  <a:moveTo>
                    <a:pt x="8" y="1256"/>
                  </a:moveTo>
                  <a:cubicBezTo>
                    <a:pt x="8" y="1212"/>
                    <a:pt x="8" y="1168"/>
                    <a:pt x="8" y="1064"/>
                  </a:cubicBezTo>
                  <a:cubicBezTo>
                    <a:pt x="8" y="960"/>
                    <a:pt x="0" y="792"/>
                    <a:pt x="8" y="632"/>
                  </a:cubicBezTo>
                  <a:cubicBezTo>
                    <a:pt x="16" y="472"/>
                    <a:pt x="0" y="200"/>
                    <a:pt x="56" y="104"/>
                  </a:cubicBezTo>
                  <a:cubicBezTo>
                    <a:pt x="112" y="8"/>
                    <a:pt x="248" y="0"/>
                    <a:pt x="344" y="56"/>
                  </a:cubicBezTo>
                  <a:cubicBezTo>
                    <a:pt x="440" y="112"/>
                    <a:pt x="504" y="240"/>
                    <a:pt x="632" y="440"/>
                  </a:cubicBezTo>
                  <a:cubicBezTo>
                    <a:pt x="760" y="640"/>
                    <a:pt x="936" y="948"/>
                    <a:pt x="1112" y="1256"/>
                  </a:cubicBezTo>
                </a:path>
              </a:pathLst>
            </a:custGeom>
            <a:solidFill>
              <a:srgbClr val="060CBF"/>
            </a:solidFill>
            <a:ln w="12700" cap="flat" cmpd="sng">
              <a:solidFill>
                <a:srgbClr val="060CBF"/>
              </a:solidFill>
              <a:prstDash val="solid"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2" name="Group 21"/>
          <p:cNvGrpSpPr>
            <a:grpSpLocks noChangeAspect="1"/>
          </p:cNvGrpSpPr>
          <p:nvPr/>
        </p:nvGrpSpPr>
        <p:grpSpPr bwMode="auto">
          <a:xfrm>
            <a:off x="2486025" y="5500688"/>
            <a:ext cx="2438400" cy="885825"/>
            <a:chOff x="536" y="3417"/>
            <a:chExt cx="1848" cy="672"/>
          </a:xfrm>
        </p:grpSpPr>
        <p:sp>
          <p:nvSpPr>
            <p:cNvPr id="23" name="Oval 22"/>
            <p:cNvSpPr>
              <a:spLocks noChangeAspect="1" noChangeArrowheads="1"/>
            </p:cNvSpPr>
            <p:nvPr/>
          </p:nvSpPr>
          <p:spPr bwMode="auto">
            <a:xfrm>
              <a:off x="536" y="3417"/>
              <a:ext cx="1848" cy="672"/>
            </a:xfrm>
            <a:prstGeom prst="ellipse">
              <a:avLst/>
            </a:prstGeom>
            <a:solidFill>
              <a:srgbClr val="060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3"/>
            <p:cNvSpPr>
              <a:spLocks noChangeAspect="1" noChangeArrowheads="1"/>
            </p:cNvSpPr>
            <p:nvPr/>
          </p:nvSpPr>
          <p:spPr bwMode="auto">
            <a:xfrm>
              <a:off x="792" y="3504"/>
              <a:ext cx="1344" cy="489"/>
            </a:xfrm>
            <a:prstGeom prst="ellipse">
              <a:avLst/>
            </a:prstGeom>
            <a:solidFill>
              <a:srgbClr val="06A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4"/>
            <p:cNvSpPr>
              <a:spLocks noChangeAspect="1" noChangeArrowheads="1"/>
            </p:cNvSpPr>
            <p:nvPr/>
          </p:nvSpPr>
          <p:spPr bwMode="auto">
            <a:xfrm>
              <a:off x="1008" y="3580"/>
              <a:ext cx="912" cy="332"/>
            </a:xfrm>
            <a:prstGeom prst="ellipse">
              <a:avLst/>
            </a:prstGeom>
            <a:solidFill>
              <a:srgbClr val="F5D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1200" y="3648"/>
              <a:ext cx="528" cy="192"/>
            </a:xfrm>
            <a:prstGeom prst="ellipse">
              <a:avLst/>
            </a:prstGeom>
            <a:solidFill>
              <a:srgbClr val="C104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AutoShape 26"/>
            <p:cNvSpPr>
              <a:spLocks noChangeArrowheads="1"/>
            </p:cNvSpPr>
            <p:nvPr/>
          </p:nvSpPr>
          <p:spPr bwMode="auto">
            <a:xfrm>
              <a:off x="1392" y="3648"/>
              <a:ext cx="144" cy="144"/>
            </a:xfrm>
            <a:prstGeom prst="star5">
              <a:avLst/>
            </a:prstGeom>
            <a:solidFill>
              <a:srgbClr val="FFD9B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7134225" y="5527676"/>
            <a:ext cx="2438400" cy="887412"/>
            <a:chOff x="3600" y="3089"/>
            <a:chExt cx="1536" cy="559"/>
          </a:xfrm>
        </p:grpSpPr>
        <p:sp>
          <p:nvSpPr>
            <p:cNvPr id="29" name="Oval 28"/>
            <p:cNvSpPr>
              <a:spLocks noChangeAspect="1" noChangeArrowheads="1"/>
            </p:cNvSpPr>
            <p:nvPr/>
          </p:nvSpPr>
          <p:spPr bwMode="auto">
            <a:xfrm>
              <a:off x="3600" y="3089"/>
              <a:ext cx="1536" cy="559"/>
            </a:xfrm>
            <a:prstGeom prst="ellipse">
              <a:avLst/>
            </a:prstGeom>
            <a:solidFill>
              <a:srgbClr val="060C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spect="1" noChangeArrowheads="1"/>
            </p:cNvSpPr>
            <p:nvPr/>
          </p:nvSpPr>
          <p:spPr bwMode="auto">
            <a:xfrm>
              <a:off x="3813" y="3161"/>
              <a:ext cx="1117" cy="407"/>
            </a:xfrm>
            <a:prstGeom prst="ellipse">
              <a:avLst/>
            </a:prstGeom>
            <a:solidFill>
              <a:srgbClr val="06A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spect="1" noChangeArrowheads="1"/>
            </p:cNvSpPr>
            <p:nvPr/>
          </p:nvSpPr>
          <p:spPr bwMode="auto">
            <a:xfrm>
              <a:off x="3992" y="3225"/>
              <a:ext cx="758" cy="276"/>
            </a:xfrm>
            <a:prstGeom prst="ellipse">
              <a:avLst/>
            </a:prstGeom>
            <a:solidFill>
              <a:srgbClr val="F5D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4152" y="3281"/>
              <a:ext cx="439" cy="1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AutoShape 32"/>
            <p:cNvSpPr>
              <a:spLocks noChangeArrowheads="1"/>
            </p:cNvSpPr>
            <p:nvPr/>
          </p:nvSpPr>
          <p:spPr bwMode="auto">
            <a:xfrm>
              <a:off x="4311" y="3281"/>
              <a:ext cx="120" cy="120"/>
            </a:xfrm>
            <a:prstGeom prst="star5">
              <a:avLst/>
            </a:prstGeom>
            <a:solidFill>
              <a:srgbClr val="FFD9B7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34" name="Rectangle 33"/>
          <p:cNvSpPr>
            <a:spLocks noChangeAspect="1" noChangeArrowheads="1"/>
          </p:cNvSpPr>
          <p:nvPr/>
        </p:nvSpPr>
        <p:spPr bwMode="auto">
          <a:xfrm>
            <a:off x="2562225" y="2757488"/>
            <a:ext cx="520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Futura" pitchFamily="-80" charset="0"/>
              </a:rPr>
              <a:t>star</a:t>
            </a:r>
            <a:endParaRPr lang="en-US" altLang="en-US"/>
          </a:p>
        </p:txBody>
      </p:sp>
      <p:sp>
        <p:nvSpPr>
          <p:cNvPr id="35" name="Rectangle 34"/>
          <p:cNvSpPr>
            <a:spLocks noChangeAspect="1" noChangeArrowheads="1"/>
          </p:cNvSpPr>
          <p:nvPr/>
        </p:nvSpPr>
        <p:spPr bwMode="auto">
          <a:xfrm>
            <a:off x="4314825" y="3290888"/>
            <a:ext cx="5540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Futura" pitchFamily="-80" charset="0"/>
              </a:rPr>
              <a:t>dust</a:t>
            </a:r>
            <a:endParaRPr lang="en-US" altLang="en-US"/>
          </a:p>
        </p:txBody>
      </p:sp>
      <p:sp>
        <p:nvSpPr>
          <p:cNvPr id="36" name="Line 35"/>
          <p:cNvSpPr>
            <a:spLocks noChangeAspect="1" noChangeShapeType="1"/>
          </p:cNvSpPr>
          <p:nvPr/>
        </p:nvSpPr>
        <p:spPr bwMode="auto">
          <a:xfrm>
            <a:off x="6784975" y="5213351"/>
            <a:ext cx="1363663" cy="158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7" name="Line 36"/>
          <p:cNvSpPr>
            <a:spLocks noChangeAspect="1" noChangeShapeType="1"/>
          </p:cNvSpPr>
          <p:nvPr/>
        </p:nvSpPr>
        <p:spPr bwMode="auto">
          <a:xfrm flipV="1">
            <a:off x="6448425" y="3671888"/>
            <a:ext cx="1588" cy="1066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8" name="Rectangle 37"/>
          <p:cNvSpPr>
            <a:spLocks noChangeAspect="1" noChangeArrowheads="1"/>
          </p:cNvSpPr>
          <p:nvPr/>
        </p:nvSpPr>
        <p:spPr bwMode="auto">
          <a:xfrm>
            <a:off x="8385175" y="4967288"/>
            <a:ext cx="7302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Futura" pitchFamily="-80" charset="0"/>
              </a:rPr>
              <a:t>log</a:t>
            </a:r>
            <a:r>
              <a:rPr lang="en-US" altLang="en-US">
                <a:sym typeface="Symbol" panose="05050102010706020507" pitchFamily="18" charset="2"/>
              </a:rPr>
              <a:t> </a:t>
            </a:r>
            <a:endParaRPr lang="en-US" altLang="en-US"/>
          </a:p>
        </p:txBody>
      </p:sp>
      <p:sp>
        <p:nvSpPr>
          <p:cNvPr id="39" name="Rectangle 38"/>
          <p:cNvSpPr>
            <a:spLocks noChangeAspect="1" noChangeArrowheads="1"/>
          </p:cNvSpPr>
          <p:nvPr/>
        </p:nvSpPr>
        <p:spPr bwMode="auto">
          <a:xfrm rot="16200000">
            <a:off x="5903912" y="2763839"/>
            <a:ext cx="10826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800">
                <a:latin typeface="Futura" pitchFamily="-80" charset="0"/>
              </a:rPr>
              <a:t>log</a:t>
            </a:r>
            <a:r>
              <a:rPr lang="en-US" altLang="en-US">
                <a:sym typeface="Symbol" panose="05050102010706020507" pitchFamily="18" charset="2"/>
              </a:rPr>
              <a:t> </a:t>
            </a:r>
            <a:r>
              <a:rPr lang="en-US" altLang="en-US">
                <a:latin typeface="Century Schoolbook" panose="02040604050505020304" pitchFamily="18" charset="0"/>
              </a:rPr>
              <a:t>F</a:t>
            </a:r>
            <a:r>
              <a:rPr lang="en-US" altLang="en-US" baseline="-25000">
                <a:sym typeface="Symbol" panose="05050102010706020507" pitchFamily="18" charset="2"/>
              </a:rPr>
              <a:t></a:t>
            </a:r>
            <a:endParaRPr lang="en-US" altLang="en-US"/>
          </a:p>
        </p:txBody>
      </p:sp>
      <p:sp>
        <p:nvSpPr>
          <p:cNvPr id="40" name="Freeform 39"/>
          <p:cNvSpPr>
            <a:spLocks noChangeAspect="1"/>
          </p:cNvSpPr>
          <p:nvPr/>
        </p:nvSpPr>
        <p:spPr bwMode="auto">
          <a:xfrm>
            <a:off x="7007225" y="3062288"/>
            <a:ext cx="1671638" cy="1887538"/>
          </a:xfrm>
          <a:custGeom>
            <a:avLst/>
            <a:gdLst>
              <a:gd name="T0" fmla="*/ 8 w 1112"/>
              <a:gd name="T1" fmla="*/ 1256 h 1256"/>
              <a:gd name="T2" fmla="*/ 8 w 1112"/>
              <a:gd name="T3" fmla="*/ 1064 h 1256"/>
              <a:gd name="T4" fmla="*/ 8 w 1112"/>
              <a:gd name="T5" fmla="*/ 632 h 1256"/>
              <a:gd name="T6" fmla="*/ 56 w 1112"/>
              <a:gd name="T7" fmla="*/ 104 h 1256"/>
              <a:gd name="T8" fmla="*/ 344 w 1112"/>
              <a:gd name="T9" fmla="*/ 56 h 1256"/>
              <a:gd name="T10" fmla="*/ 632 w 1112"/>
              <a:gd name="T11" fmla="*/ 440 h 1256"/>
              <a:gd name="T12" fmla="*/ 1112 w 1112"/>
              <a:gd name="T13" fmla="*/ 1256 h 1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12" h="1256">
                <a:moveTo>
                  <a:pt x="8" y="1256"/>
                </a:moveTo>
                <a:cubicBezTo>
                  <a:pt x="8" y="1212"/>
                  <a:pt x="8" y="1168"/>
                  <a:pt x="8" y="1064"/>
                </a:cubicBezTo>
                <a:cubicBezTo>
                  <a:pt x="8" y="960"/>
                  <a:pt x="0" y="792"/>
                  <a:pt x="8" y="632"/>
                </a:cubicBezTo>
                <a:cubicBezTo>
                  <a:pt x="16" y="472"/>
                  <a:pt x="0" y="200"/>
                  <a:pt x="56" y="104"/>
                </a:cubicBezTo>
                <a:cubicBezTo>
                  <a:pt x="112" y="8"/>
                  <a:pt x="248" y="0"/>
                  <a:pt x="344" y="56"/>
                </a:cubicBezTo>
                <a:cubicBezTo>
                  <a:pt x="440" y="112"/>
                  <a:pt x="504" y="240"/>
                  <a:pt x="632" y="440"/>
                </a:cubicBezTo>
                <a:cubicBezTo>
                  <a:pt x="760" y="640"/>
                  <a:pt x="936" y="948"/>
                  <a:pt x="1112" y="1256"/>
                </a:cubicBezTo>
              </a:path>
            </a:pathLst>
          </a:custGeom>
          <a:solidFill>
            <a:srgbClr val="FFD9B7"/>
          </a:solidFill>
          <a:ln w="28575" cmpd="sng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41" name="Rectangle 40"/>
          <p:cNvSpPr>
            <a:spLocks noChangeAspect="1" noChangeArrowheads="1"/>
          </p:cNvSpPr>
          <p:nvPr/>
        </p:nvSpPr>
        <p:spPr bwMode="auto">
          <a:xfrm>
            <a:off x="6753225" y="2300288"/>
            <a:ext cx="3244850" cy="266700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" name="Rectangle 41"/>
          <p:cNvSpPr>
            <a:spLocks noChangeAspect="1" noChangeArrowheads="1"/>
          </p:cNvSpPr>
          <p:nvPr/>
        </p:nvSpPr>
        <p:spPr bwMode="auto">
          <a:xfrm>
            <a:off x="8963025" y="3367088"/>
            <a:ext cx="5540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Futura" pitchFamily="-80" charset="0"/>
              </a:rPr>
              <a:t>dust</a:t>
            </a:r>
            <a:endParaRPr lang="en-US" altLang="en-US"/>
          </a:p>
        </p:txBody>
      </p:sp>
      <p:sp>
        <p:nvSpPr>
          <p:cNvPr id="43" name="Rectangle 42"/>
          <p:cNvSpPr>
            <a:spLocks noChangeAspect="1" noChangeArrowheads="1"/>
          </p:cNvSpPr>
          <p:nvPr/>
        </p:nvSpPr>
        <p:spPr bwMode="auto">
          <a:xfrm>
            <a:off x="7058025" y="2757488"/>
            <a:ext cx="5207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1600">
                <a:latin typeface="Futura" pitchFamily="-80" charset="0"/>
              </a:rPr>
              <a:t>star</a:t>
            </a:r>
            <a:endParaRPr lang="en-US" altLang="en-US"/>
          </a:p>
        </p:txBody>
      </p:sp>
      <p:grpSp>
        <p:nvGrpSpPr>
          <p:cNvPr id="44" name="Group 43"/>
          <p:cNvGrpSpPr>
            <a:grpSpLocks noChangeAspect="1"/>
          </p:cNvGrpSpPr>
          <p:nvPr/>
        </p:nvGrpSpPr>
        <p:grpSpPr bwMode="auto">
          <a:xfrm>
            <a:off x="8124825" y="2605088"/>
            <a:ext cx="1566863" cy="865188"/>
            <a:chOff x="4176" y="1296"/>
            <a:chExt cx="1043" cy="576"/>
          </a:xfrm>
        </p:grpSpPr>
        <p:sp>
          <p:nvSpPr>
            <p:cNvPr id="45" name="Line 44"/>
            <p:cNvSpPr>
              <a:spLocks noChangeShapeType="1"/>
            </p:cNvSpPr>
            <p:nvPr/>
          </p:nvSpPr>
          <p:spPr bwMode="auto">
            <a:xfrm flipH="1">
              <a:off x="4176" y="1488"/>
              <a:ext cx="192" cy="38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4320" y="1296"/>
              <a:ext cx="899" cy="2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en-US" sz="1600">
                  <a:latin typeface="Futura" pitchFamily="-80" charset="0"/>
                </a:rPr>
                <a:t>mid-IR deficit</a:t>
              </a:r>
              <a:endParaRPr lang="en-US" altLang="en-US"/>
            </a:p>
          </p:txBody>
        </p:sp>
      </p:grpSp>
      <p:sp>
        <p:nvSpPr>
          <p:cNvPr id="47" name="Freeform 46"/>
          <p:cNvSpPr>
            <a:spLocks noChangeAspect="1"/>
          </p:cNvSpPr>
          <p:nvPr/>
        </p:nvSpPr>
        <p:spPr bwMode="auto">
          <a:xfrm>
            <a:off x="7845425" y="3519488"/>
            <a:ext cx="2090738" cy="1443038"/>
          </a:xfrm>
          <a:custGeom>
            <a:avLst/>
            <a:gdLst>
              <a:gd name="T0" fmla="*/ 0 w 1344"/>
              <a:gd name="T1" fmla="*/ 0 h 960"/>
              <a:gd name="T2" fmla="*/ 96 w 1344"/>
              <a:gd name="T3" fmla="*/ 144 h 960"/>
              <a:gd name="T4" fmla="*/ 240 w 1344"/>
              <a:gd name="T5" fmla="*/ 144 h 960"/>
              <a:gd name="T6" fmla="*/ 336 w 1344"/>
              <a:gd name="T7" fmla="*/ 48 h 960"/>
              <a:gd name="T8" fmla="*/ 480 w 1344"/>
              <a:gd name="T9" fmla="*/ 48 h 960"/>
              <a:gd name="T10" fmla="*/ 912 w 1344"/>
              <a:gd name="T11" fmla="*/ 240 h 960"/>
              <a:gd name="T12" fmla="*/ 1344 w 1344"/>
              <a:gd name="T13" fmla="*/ 960 h 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44" h="960">
                <a:moveTo>
                  <a:pt x="0" y="0"/>
                </a:moveTo>
                <a:cubicBezTo>
                  <a:pt x="28" y="60"/>
                  <a:pt x="56" y="120"/>
                  <a:pt x="96" y="144"/>
                </a:cubicBezTo>
                <a:cubicBezTo>
                  <a:pt x="136" y="168"/>
                  <a:pt x="200" y="160"/>
                  <a:pt x="240" y="144"/>
                </a:cubicBezTo>
                <a:cubicBezTo>
                  <a:pt x="280" y="128"/>
                  <a:pt x="296" y="64"/>
                  <a:pt x="336" y="48"/>
                </a:cubicBezTo>
                <a:cubicBezTo>
                  <a:pt x="376" y="32"/>
                  <a:pt x="384" y="16"/>
                  <a:pt x="480" y="48"/>
                </a:cubicBezTo>
                <a:cubicBezTo>
                  <a:pt x="576" y="80"/>
                  <a:pt x="768" y="88"/>
                  <a:pt x="912" y="240"/>
                </a:cubicBezTo>
                <a:cubicBezTo>
                  <a:pt x="1056" y="392"/>
                  <a:pt x="1200" y="676"/>
                  <a:pt x="1344" y="960"/>
                </a:cubicBezTo>
              </a:path>
            </a:pathLst>
          </a:custGeom>
          <a:noFill/>
          <a:ln w="2857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8" name="Rectangle 48"/>
          <p:cNvSpPr>
            <a:spLocks noChangeArrowheads="1"/>
          </p:cNvSpPr>
          <p:nvPr/>
        </p:nvSpPr>
        <p:spPr bwMode="auto">
          <a:xfrm>
            <a:off x="2274888" y="1751013"/>
            <a:ext cx="28019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Baskerville Old Face" panose="02020602080505020303" pitchFamily="18" charset="0"/>
              </a:rPr>
              <a:t>“Normal” star + disk SED</a:t>
            </a:r>
          </a:p>
        </p:txBody>
      </p:sp>
      <p:sp>
        <p:nvSpPr>
          <p:cNvPr id="49" name="Rectangle 50"/>
          <p:cNvSpPr>
            <a:spLocks noChangeArrowheads="1"/>
          </p:cNvSpPr>
          <p:nvPr/>
        </p:nvSpPr>
        <p:spPr bwMode="auto">
          <a:xfrm>
            <a:off x="7194550" y="1736726"/>
            <a:ext cx="19494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en-US" sz="2000">
                <a:latin typeface="Baskerville Old Face" panose="02020602080505020303" pitchFamily="18" charset="0"/>
              </a:rPr>
              <a:t>Transitional SED</a:t>
            </a:r>
          </a:p>
        </p:txBody>
      </p:sp>
      <p:grpSp>
        <p:nvGrpSpPr>
          <p:cNvPr id="52" name="Gruppieren 51"/>
          <p:cNvGrpSpPr/>
          <p:nvPr/>
        </p:nvGrpSpPr>
        <p:grpSpPr>
          <a:xfrm>
            <a:off x="803275" y="1674020"/>
            <a:ext cx="5302250" cy="3791128"/>
            <a:chOff x="4949825" y="2628900"/>
            <a:chExt cx="4422775" cy="3162300"/>
          </a:xfrm>
        </p:grpSpPr>
        <p:pic>
          <p:nvPicPr>
            <p:cNvPr id="50" name="Picture 5" descr="sed_hd104237_rim_reduce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9825" y="2628900"/>
              <a:ext cx="4422775" cy="316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6553200" y="2971800"/>
              <a:ext cx="2082800" cy="336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bg1"/>
                  </a:solidFill>
                  <a:latin typeface="Comic Sans MS" panose="030F0702030302020204" pitchFamily="66" charset="0"/>
                  <a:ea typeface="HG Mincho Light J" charset="0"/>
                  <a:cs typeface="HG Mincho Light J" charset="0"/>
                </a:defRPr>
              </a:lvl1pPr>
              <a:lvl2pPr marL="742950" indent="-285750">
                <a:defRPr sz="2000">
                  <a:solidFill>
                    <a:schemeClr val="bg1"/>
                  </a:solidFill>
                  <a:latin typeface="Comic Sans MS" panose="030F0702030302020204" pitchFamily="66" charset="0"/>
                  <a:ea typeface="HG Mincho Light J" charset="0"/>
                  <a:cs typeface="HG Mincho Light J" charset="0"/>
                </a:defRPr>
              </a:lvl2pPr>
              <a:lvl3pPr marL="1143000" indent="-228600">
                <a:defRPr sz="2000">
                  <a:solidFill>
                    <a:schemeClr val="bg1"/>
                  </a:solidFill>
                  <a:latin typeface="Comic Sans MS" panose="030F0702030302020204" pitchFamily="66" charset="0"/>
                  <a:ea typeface="HG Mincho Light J" charset="0"/>
                  <a:cs typeface="HG Mincho Light J" charset="0"/>
                </a:defRPr>
              </a:lvl3pPr>
              <a:lvl4pPr marL="1600200" indent="-228600">
                <a:defRPr sz="2000">
                  <a:solidFill>
                    <a:schemeClr val="bg1"/>
                  </a:solidFill>
                  <a:latin typeface="Comic Sans MS" panose="030F0702030302020204" pitchFamily="66" charset="0"/>
                  <a:ea typeface="HG Mincho Light J" charset="0"/>
                  <a:cs typeface="HG Mincho Light J" charset="0"/>
                </a:defRPr>
              </a:lvl4pPr>
              <a:lvl5pPr marL="2057400" indent="-228600">
                <a:defRPr sz="2000">
                  <a:solidFill>
                    <a:schemeClr val="bg1"/>
                  </a:solidFill>
                  <a:latin typeface="Comic Sans MS" panose="030F0702030302020204" pitchFamily="66" charset="0"/>
                  <a:ea typeface="HG Mincho Light J" charset="0"/>
                  <a:cs typeface="HG Mincho Light J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Comic Sans MS" panose="030F0702030302020204" pitchFamily="66" charset="0"/>
                  <a:ea typeface="HG Mincho Light J" charset="0"/>
                  <a:cs typeface="HG Mincho Light J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Comic Sans MS" panose="030F0702030302020204" pitchFamily="66" charset="0"/>
                  <a:ea typeface="HG Mincho Light J" charset="0"/>
                  <a:cs typeface="HG Mincho Light J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Comic Sans MS" panose="030F0702030302020204" pitchFamily="66" charset="0"/>
                  <a:ea typeface="HG Mincho Light J" charset="0"/>
                  <a:cs typeface="HG Mincho Light J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bg1"/>
                  </a:solidFill>
                  <a:latin typeface="Comic Sans MS" panose="030F0702030302020204" pitchFamily="66" charset="0"/>
                  <a:ea typeface="HG Mincho Light J" charset="0"/>
                  <a:cs typeface="HG Mincho Light J" charset="0"/>
                </a:defRPr>
              </a:lvl9pPr>
            </a:lstStyle>
            <a:p>
              <a:r>
                <a:rPr lang="en-GB" altLang="en-US"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rPr>
                <a:t>HD104237 (Group II)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3861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Sternentstehung! Planeten?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Bisher haben wir nur über die Entstehung von Sternen gesprochen.</a:t>
            </a:r>
          </a:p>
          <a:p>
            <a:r>
              <a:rPr lang="de-DE" dirty="0" smtClean="0"/>
              <a:t>Gaswolken können kollabieren.</a:t>
            </a:r>
          </a:p>
          <a:p>
            <a:r>
              <a:rPr lang="de-DE" dirty="0" smtClean="0"/>
              <a:t>Scheiben und Ausflüsse entstehen.</a:t>
            </a:r>
          </a:p>
          <a:p>
            <a:endParaRPr lang="de-DE" dirty="0"/>
          </a:p>
          <a:p>
            <a:r>
              <a:rPr lang="de-DE" dirty="0" smtClean="0"/>
              <a:t>Warum entstehen Scheiben und was passiert da genau?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2745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2655753" y="61913"/>
            <a:ext cx="6724650" cy="672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ogen 2"/>
          <p:cNvSpPr/>
          <p:nvPr/>
        </p:nvSpPr>
        <p:spPr>
          <a:xfrm>
            <a:off x="4595610" y="254595"/>
            <a:ext cx="2844935" cy="924058"/>
          </a:xfrm>
          <a:prstGeom prst="arc">
            <a:avLst>
              <a:gd name="adj1" fmla="val 16200000"/>
              <a:gd name="adj2" fmla="val 1160773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ern mit 7 Zacken 9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grpSp>
        <p:nvGrpSpPr>
          <p:cNvPr id="16" name="Gruppieren 15"/>
          <p:cNvGrpSpPr/>
          <p:nvPr/>
        </p:nvGrpSpPr>
        <p:grpSpPr>
          <a:xfrm>
            <a:off x="1465128" y="583272"/>
            <a:ext cx="9105900" cy="2429613"/>
            <a:chOff x="1465128" y="583272"/>
            <a:chExt cx="9105900" cy="2429613"/>
          </a:xfrm>
        </p:grpSpPr>
        <p:sp>
          <p:nvSpPr>
            <p:cNvPr id="4" name="Pfeil nach rechts 3"/>
            <p:cNvSpPr/>
            <p:nvPr/>
          </p:nvSpPr>
          <p:spPr>
            <a:xfrm>
              <a:off x="8114440" y="583272"/>
              <a:ext cx="829536" cy="266702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Pfeil nach rechts 5"/>
            <p:cNvSpPr/>
            <p:nvPr/>
          </p:nvSpPr>
          <p:spPr>
            <a:xfrm rot="10800000">
              <a:off x="3095624" y="583273"/>
              <a:ext cx="826095" cy="2667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Pfeil nach rechts 6"/>
            <p:cNvSpPr/>
            <p:nvPr/>
          </p:nvSpPr>
          <p:spPr>
            <a:xfrm>
              <a:off x="9380403" y="2746185"/>
              <a:ext cx="1190625" cy="2667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Pfeil nach rechts 7"/>
            <p:cNvSpPr/>
            <p:nvPr/>
          </p:nvSpPr>
          <p:spPr>
            <a:xfrm rot="10800000">
              <a:off x="1465128" y="2746185"/>
              <a:ext cx="1190625" cy="266700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uppieren 21"/>
          <p:cNvGrpSpPr/>
          <p:nvPr/>
        </p:nvGrpSpPr>
        <p:grpSpPr>
          <a:xfrm>
            <a:off x="3953192" y="1133436"/>
            <a:ext cx="4357766" cy="4357766"/>
            <a:chOff x="3953192" y="1133436"/>
            <a:chExt cx="4357766" cy="4357766"/>
          </a:xfrm>
        </p:grpSpPr>
        <p:sp>
          <p:nvSpPr>
            <p:cNvPr id="17" name="Pfeil nach unten 16"/>
            <p:cNvSpPr/>
            <p:nvPr/>
          </p:nvSpPr>
          <p:spPr>
            <a:xfrm rot="2750703">
              <a:off x="7394439" y="1367895"/>
              <a:ext cx="406535" cy="142650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Pfeil nach unten 17"/>
            <p:cNvSpPr/>
            <p:nvPr/>
          </p:nvSpPr>
          <p:spPr>
            <a:xfrm rot="13558487">
              <a:off x="4463176" y="3900522"/>
              <a:ext cx="406535" cy="1426503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uppieren 20"/>
            <p:cNvGrpSpPr/>
            <p:nvPr/>
          </p:nvGrpSpPr>
          <p:grpSpPr>
            <a:xfrm rot="5400000">
              <a:off x="3957784" y="1842738"/>
              <a:ext cx="4357766" cy="2939162"/>
              <a:chOff x="4292481" y="2206557"/>
              <a:chExt cx="4357766" cy="2939162"/>
            </a:xfrm>
          </p:grpSpPr>
          <p:sp>
            <p:nvSpPr>
              <p:cNvPr id="19" name="Pfeil nach unten 18"/>
              <p:cNvSpPr/>
              <p:nvPr/>
            </p:nvSpPr>
            <p:spPr>
              <a:xfrm rot="2750703">
                <a:off x="7733728" y="1696573"/>
                <a:ext cx="406535" cy="142650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Pfeil nach unten 19"/>
              <p:cNvSpPr/>
              <p:nvPr/>
            </p:nvSpPr>
            <p:spPr>
              <a:xfrm rot="13558487">
                <a:off x="4802465" y="4229200"/>
                <a:ext cx="406535" cy="142650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9" name="Gruppieren 8"/>
          <p:cNvGrpSpPr/>
          <p:nvPr/>
        </p:nvGrpSpPr>
        <p:grpSpPr>
          <a:xfrm>
            <a:off x="2743200" y="3619499"/>
            <a:ext cx="6462959" cy="2971800"/>
            <a:chOff x="2743200" y="3619499"/>
            <a:chExt cx="6462959" cy="2971800"/>
          </a:xfrm>
        </p:grpSpPr>
        <p:sp>
          <p:nvSpPr>
            <p:cNvPr id="5" name="Pfeil nach unten 4"/>
            <p:cNvSpPr/>
            <p:nvPr/>
          </p:nvSpPr>
          <p:spPr>
            <a:xfrm rot="10800000">
              <a:off x="4051398" y="4333873"/>
              <a:ext cx="352425" cy="647700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Pfeil nach unten 10"/>
            <p:cNvSpPr/>
            <p:nvPr/>
          </p:nvSpPr>
          <p:spPr>
            <a:xfrm rot="10800000">
              <a:off x="5802054" y="5343524"/>
              <a:ext cx="352425" cy="1247775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Pfeil nach unten 11"/>
            <p:cNvSpPr/>
            <p:nvPr/>
          </p:nvSpPr>
          <p:spPr>
            <a:xfrm rot="10800000">
              <a:off x="7736910" y="4333873"/>
              <a:ext cx="352425" cy="647700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Pfeil nach unten 13"/>
            <p:cNvSpPr/>
            <p:nvPr/>
          </p:nvSpPr>
          <p:spPr>
            <a:xfrm rot="10800000">
              <a:off x="8853735" y="3619499"/>
              <a:ext cx="352424" cy="352426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Pfeil nach unten 14"/>
            <p:cNvSpPr/>
            <p:nvPr/>
          </p:nvSpPr>
          <p:spPr>
            <a:xfrm rot="10800000">
              <a:off x="2743200" y="3619499"/>
              <a:ext cx="352424" cy="352426"/>
            </a:xfrm>
            <a:prstGeom prst="downArrow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11063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2330181" y="333375"/>
            <a:ext cx="7375794" cy="61817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gen 3"/>
          <p:cNvSpPr/>
          <p:nvPr/>
        </p:nvSpPr>
        <p:spPr>
          <a:xfrm>
            <a:off x="4595610" y="852355"/>
            <a:ext cx="2844935" cy="924058"/>
          </a:xfrm>
          <a:prstGeom prst="arc">
            <a:avLst>
              <a:gd name="adj1" fmla="val 16200000"/>
              <a:gd name="adj2" fmla="val 1160773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ern mit 7 Zacken 4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26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4939" y="0"/>
            <a:ext cx="91560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806008" y="5834075"/>
            <a:ext cx="6286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741532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872981" y="638175"/>
            <a:ext cx="8290194" cy="55721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gen 3"/>
          <p:cNvSpPr/>
          <p:nvPr/>
        </p:nvSpPr>
        <p:spPr>
          <a:xfrm>
            <a:off x="4595610" y="1178520"/>
            <a:ext cx="2844935" cy="924058"/>
          </a:xfrm>
          <a:prstGeom prst="arc">
            <a:avLst>
              <a:gd name="adj1" fmla="val 16200000"/>
              <a:gd name="adj2" fmla="val 1160773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ern mit 7 Zacken 4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24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987156" y="1200150"/>
            <a:ext cx="10061844" cy="44481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gen 3"/>
          <p:cNvSpPr/>
          <p:nvPr/>
        </p:nvSpPr>
        <p:spPr>
          <a:xfrm>
            <a:off x="4595610" y="1388070"/>
            <a:ext cx="2844935" cy="924058"/>
          </a:xfrm>
          <a:prstGeom prst="arc">
            <a:avLst>
              <a:gd name="adj1" fmla="val 16200000"/>
              <a:gd name="adj2" fmla="val 1160773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ern mit 7 Zacken 4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641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Bogen 3"/>
          <p:cNvSpPr/>
          <p:nvPr/>
        </p:nvSpPr>
        <p:spPr>
          <a:xfrm>
            <a:off x="4595610" y="2554949"/>
            <a:ext cx="2844935" cy="421680"/>
          </a:xfrm>
          <a:prstGeom prst="arc">
            <a:avLst>
              <a:gd name="adj1" fmla="val 16200000"/>
              <a:gd name="adj2" fmla="val 11607734"/>
            </a:avLst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ern mit 7 Zacken 4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55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feil nach rechts 2"/>
          <p:cNvSpPr/>
          <p:nvPr/>
        </p:nvSpPr>
        <p:spPr>
          <a:xfrm rot="16200000">
            <a:off x="3714750" y="2550253"/>
            <a:ext cx="762000" cy="4381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feil nach rechts 5"/>
          <p:cNvSpPr/>
          <p:nvPr/>
        </p:nvSpPr>
        <p:spPr>
          <a:xfrm rot="5400000">
            <a:off x="3714750" y="3855311"/>
            <a:ext cx="762000" cy="4381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3673999" y="324309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DRUCK</a:t>
            </a:r>
            <a:endParaRPr lang="en-US" dirty="0"/>
          </a:p>
        </p:txBody>
      </p:sp>
      <p:sp>
        <p:nvSpPr>
          <p:cNvPr id="47" name="Stern mit 7 Zacken 46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19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feil nach rechts 2"/>
          <p:cNvSpPr/>
          <p:nvPr/>
        </p:nvSpPr>
        <p:spPr>
          <a:xfrm rot="16200000">
            <a:off x="3714750" y="2550253"/>
            <a:ext cx="762000" cy="4381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feil nach rechts 5"/>
          <p:cNvSpPr/>
          <p:nvPr/>
        </p:nvSpPr>
        <p:spPr>
          <a:xfrm rot="5400000">
            <a:off x="3714750" y="3855311"/>
            <a:ext cx="762000" cy="4381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3673999" y="324309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DRUCK</a:t>
            </a:r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6621432" y="2552090"/>
            <a:ext cx="457200" cy="40603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6353174" y="41630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8824912" y="2809876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7925578" y="3753160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8629650" y="381513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9267825" y="359912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9077325" y="3083651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7955367" y="3348348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9582150" y="2769327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0263966" y="2989627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0734675" y="2857501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8097028" y="2832906"/>
            <a:ext cx="457200" cy="40603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6973078" y="3761154"/>
            <a:ext cx="457200" cy="40603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10477500" y="3409406"/>
            <a:ext cx="457200" cy="40603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7668404" y="2514600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6649228" y="3467411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6657975" y="3934747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7280695" y="25146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6313517" y="25146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7067549" y="32861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8240682" y="374077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7680353" y="3162301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8920162" y="3595583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7238221" y="339199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11108579" y="3255719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9428193" y="323850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/>
          <p:cNvSpPr/>
          <p:nvPr/>
        </p:nvSpPr>
        <p:spPr>
          <a:xfrm>
            <a:off x="9172575" y="2715849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6579319" y="309729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9885393" y="29420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9810750" y="376115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>
            <a:off x="10077450" y="329687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11271292" y="3219450"/>
            <a:ext cx="78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STAUB</a:t>
            </a:r>
            <a:endParaRPr lang="en-US" dirty="0"/>
          </a:p>
        </p:txBody>
      </p:sp>
      <p:sp>
        <p:nvSpPr>
          <p:cNvPr id="47" name="Stern mit 7 Zacken 46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Kondensationsphase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50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feil nach rechts 2"/>
          <p:cNvSpPr/>
          <p:nvPr/>
        </p:nvSpPr>
        <p:spPr>
          <a:xfrm rot="16200000">
            <a:off x="3714750" y="2550253"/>
            <a:ext cx="762000" cy="4381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feil nach rechts 5"/>
          <p:cNvSpPr/>
          <p:nvPr/>
        </p:nvSpPr>
        <p:spPr>
          <a:xfrm rot="5400000">
            <a:off x="3714750" y="3855311"/>
            <a:ext cx="762000" cy="43815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/>
          <p:cNvSpPr txBox="1"/>
          <p:nvPr/>
        </p:nvSpPr>
        <p:spPr>
          <a:xfrm>
            <a:off x="3673999" y="3243092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DRUCK</a:t>
            </a:r>
            <a:endParaRPr lang="en-US" dirty="0"/>
          </a:p>
        </p:txBody>
      </p:sp>
      <p:sp>
        <p:nvSpPr>
          <p:cNvPr id="7" name="Ellipse 6"/>
          <p:cNvSpPr/>
          <p:nvPr/>
        </p:nvSpPr>
        <p:spPr>
          <a:xfrm>
            <a:off x="7135002" y="2971761"/>
            <a:ext cx="457200" cy="40603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6353174" y="342009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8824912" y="3200401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7925578" y="3362635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8629650" y="320553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9267825" y="3380047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9077325" y="3112226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7955367" y="3091173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9582150" y="306460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10263966" y="338015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10744200" y="308160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8097028" y="3166281"/>
            <a:ext cx="457200" cy="40603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6782578" y="3133662"/>
            <a:ext cx="457200" cy="40603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10477500" y="3228431"/>
            <a:ext cx="457200" cy="406036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7668404" y="3400425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6649228" y="3467411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6657975" y="3325147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7280695" y="35433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6368908" y="3114067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7067549" y="32861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8240682" y="364552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7680353" y="3162301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8920162" y="3481283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7238221" y="339199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11108579" y="3255719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9428193" y="323850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/>
          <p:cNvSpPr/>
          <p:nvPr/>
        </p:nvSpPr>
        <p:spPr>
          <a:xfrm>
            <a:off x="9172575" y="3325449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6579319" y="309729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9885393" y="3161075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9810750" y="326585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>
            <a:off x="10077450" y="329687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11271292" y="3219450"/>
            <a:ext cx="785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STAUB</a:t>
            </a:r>
            <a:endParaRPr lang="en-US" dirty="0"/>
          </a:p>
        </p:txBody>
      </p:sp>
      <p:sp>
        <p:nvSpPr>
          <p:cNvPr id="47" name="Stern mit 7 Zacken 46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Kondensationsphase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018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Ellipse 46"/>
          <p:cNvSpPr/>
          <p:nvPr/>
        </p:nvSpPr>
        <p:spPr>
          <a:xfrm>
            <a:off x="0" y="3152775"/>
            <a:ext cx="12004944" cy="54292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10275773" y="2838882"/>
            <a:ext cx="1565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STAUBSCHEIBE</a:t>
            </a:r>
            <a:endParaRPr lang="en-US" dirty="0"/>
          </a:p>
        </p:txBody>
      </p:sp>
      <p:sp>
        <p:nvSpPr>
          <p:cNvPr id="49" name="Stern mit 7 Zacken 48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Kondensationsphase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Ellipse 103"/>
          <p:cNvSpPr/>
          <p:nvPr/>
        </p:nvSpPr>
        <p:spPr>
          <a:xfrm>
            <a:off x="0" y="3152775"/>
            <a:ext cx="12004944" cy="54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Stern mit 7 Zacken 48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6543962" y="328258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6988730" y="328258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6851078" y="34862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7228392" y="339317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7023286" y="346400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7538253" y="328258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7337451" y="32861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7782219" y="32861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7644567" y="348981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8021881" y="339674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7816775" y="346757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8331742" y="32861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8583529" y="33048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9028297" y="33048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8890645" y="350847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67959" y="34154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062853" y="34862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9577820" y="33048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8098042" y="31952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8542810" y="31952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8405158" y="339891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8782472" y="33058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/>
          <p:cNvSpPr/>
          <p:nvPr/>
        </p:nvSpPr>
        <p:spPr>
          <a:xfrm>
            <a:off x="8577366" y="337668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9092333" y="31952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9285748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9730516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9592864" y="349967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970178" y="34066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9765072" y="34774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80039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9916341" y="322519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361109" y="322519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10223457" y="342885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10600771" y="33357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10395665" y="34066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10910632" y="322519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/>
          <p:cNvSpPr/>
          <p:nvPr/>
        </p:nvSpPr>
        <p:spPr>
          <a:xfrm>
            <a:off x="10780269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11225037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11087385" y="35173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11464699" y="342423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>
            <a:off x="11259593" y="34950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>
            <a:off x="11774560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/>
          <p:cNvSpPr/>
          <p:nvPr/>
        </p:nvSpPr>
        <p:spPr>
          <a:xfrm>
            <a:off x="6320462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lipse 50"/>
          <p:cNvSpPr/>
          <p:nvPr/>
        </p:nvSpPr>
        <p:spPr>
          <a:xfrm>
            <a:off x="6765230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/>
          <p:cNvSpPr/>
          <p:nvPr/>
        </p:nvSpPr>
        <p:spPr>
          <a:xfrm>
            <a:off x="6627578" y="35173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lipse 52"/>
          <p:cNvSpPr/>
          <p:nvPr/>
        </p:nvSpPr>
        <p:spPr>
          <a:xfrm>
            <a:off x="7004892" y="342423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6799786" y="34950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7314753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/>
          <p:cNvSpPr/>
          <p:nvPr/>
        </p:nvSpPr>
        <p:spPr>
          <a:xfrm>
            <a:off x="333198" y="329245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lipse 56"/>
          <p:cNvSpPr/>
          <p:nvPr/>
        </p:nvSpPr>
        <p:spPr>
          <a:xfrm>
            <a:off x="777966" y="329245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/>
          <p:cNvSpPr/>
          <p:nvPr/>
        </p:nvSpPr>
        <p:spPr>
          <a:xfrm>
            <a:off x="640314" y="34961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1017628" y="340304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/>
          <p:cNvSpPr/>
          <p:nvPr/>
        </p:nvSpPr>
        <p:spPr>
          <a:xfrm>
            <a:off x="812522" y="347387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/>
          <p:cNvSpPr/>
          <p:nvPr/>
        </p:nvSpPr>
        <p:spPr>
          <a:xfrm>
            <a:off x="1327489" y="329245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/>
          <p:cNvSpPr/>
          <p:nvPr/>
        </p:nvSpPr>
        <p:spPr>
          <a:xfrm>
            <a:off x="1126687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lipse 62"/>
          <p:cNvSpPr/>
          <p:nvPr/>
        </p:nvSpPr>
        <p:spPr>
          <a:xfrm>
            <a:off x="1571455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433803" y="349967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1811117" y="34066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606011" y="34774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lipse 66"/>
          <p:cNvSpPr/>
          <p:nvPr/>
        </p:nvSpPr>
        <p:spPr>
          <a:xfrm>
            <a:off x="2120978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2372765" y="33146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2817533" y="33146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lipse 69"/>
          <p:cNvSpPr/>
          <p:nvPr/>
        </p:nvSpPr>
        <p:spPr>
          <a:xfrm>
            <a:off x="2679881" y="351834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3057195" y="342528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2852089" y="34961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3367056" y="33146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/>
          <p:cNvSpPr/>
          <p:nvPr/>
        </p:nvSpPr>
        <p:spPr>
          <a:xfrm>
            <a:off x="1887278" y="32051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/>
          <p:cNvSpPr/>
          <p:nvPr/>
        </p:nvSpPr>
        <p:spPr>
          <a:xfrm>
            <a:off x="2332046" y="32051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/>
          <p:cNvSpPr/>
          <p:nvPr/>
        </p:nvSpPr>
        <p:spPr>
          <a:xfrm>
            <a:off x="2194394" y="340878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/>
          <p:cNvSpPr/>
          <p:nvPr/>
        </p:nvSpPr>
        <p:spPr>
          <a:xfrm>
            <a:off x="2571708" y="33157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/>
          <p:cNvSpPr/>
          <p:nvPr/>
        </p:nvSpPr>
        <p:spPr>
          <a:xfrm>
            <a:off x="2366602" y="338654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2881569" y="32051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3074984" y="33058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3519752" y="33058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lipse 81"/>
          <p:cNvSpPr/>
          <p:nvPr/>
        </p:nvSpPr>
        <p:spPr>
          <a:xfrm>
            <a:off x="3382100" y="350954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Ellipse 82"/>
          <p:cNvSpPr/>
          <p:nvPr/>
        </p:nvSpPr>
        <p:spPr>
          <a:xfrm>
            <a:off x="3759414" y="341648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lipse 83"/>
          <p:cNvSpPr/>
          <p:nvPr/>
        </p:nvSpPr>
        <p:spPr>
          <a:xfrm>
            <a:off x="3554308" y="34873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llipse 84"/>
          <p:cNvSpPr/>
          <p:nvPr/>
        </p:nvSpPr>
        <p:spPr>
          <a:xfrm>
            <a:off x="4069275" y="33058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llipse 85"/>
          <p:cNvSpPr/>
          <p:nvPr/>
        </p:nvSpPr>
        <p:spPr>
          <a:xfrm>
            <a:off x="3705577" y="323506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Ellipse 86"/>
          <p:cNvSpPr/>
          <p:nvPr/>
        </p:nvSpPr>
        <p:spPr>
          <a:xfrm>
            <a:off x="4150345" y="323506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/>
          <p:cNvSpPr/>
          <p:nvPr/>
        </p:nvSpPr>
        <p:spPr>
          <a:xfrm>
            <a:off x="4012693" y="343871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4390007" y="334565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4184901" y="341648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4699868" y="323506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4569505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lipse 92"/>
          <p:cNvSpPr/>
          <p:nvPr/>
        </p:nvSpPr>
        <p:spPr>
          <a:xfrm>
            <a:off x="5014273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93"/>
          <p:cNvSpPr/>
          <p:nvPr/>
        </p:nvSpPr>
        <p:spPr>
          <a:xfrm>
            <a:off x="4876621" y="352716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lipse 94"/>
          <p:cNvSpPr/>
          <p:nvPr/>
        </p:nvSpPr>
        <p:spPr>
          <a:xfrm>
            <a:off x="5253935" y="343410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/>
          <p:cNvSpPr/>
          <p:nvPr/>
        </p:nvSpPr>
        <p:spPr>
          <a:xfrm>
            <a:off x="5048829" y="35049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lipse 96"/>
          <p:cNvSpPr/>
          <p:nvPr/>
        </p:nvSpPr>
        <p:spPr>
          <a:xfrm>
            <a:off x="5563796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/>
          <p:cNvSpPr/>
          <p:nvPr/>
        </p:nvSpPr>
        <p:spPr>
          <a:xfrm>
            <a:off x="109698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lipse 98"/>
          <p:cNvSpPr/>
          <p:nvPr/>
        </p:nvSpPr>
        <p:spPr>
          <a:xfrm>
            <a:off x="554466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Ellipse 99"/>
          <p:cNvSpPr/>
          <p:nvPr/>
        </p:nvSpPr>
        <p:spPr>
          <a:xfrm>
            <a:off x="416814" y="352716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Ellipse 100"/>
          <p:cNvSpPr/>
          <p:nvPr/>
        </p:nvSpPr>
        <p:spPr>
          <a:xfrm>
            <a:off x="794128" y="343410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llipse 101"/>
          <p:cNvSpPr/>
          <p:nvPr/>
        </p:nvSpPr>
        <p:spPr>
          <a:xfrm>
            <a:off x="589022" y="35049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Ellipse 102"/>
          <p:cNvSpPr/>
          <p:nvPr/>
        </p:nvSpPr>
        <p:spPr>
          <a:xfrm>
            <a:off x="1103989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2549466" y="4673780"/>
            <a:ext cx="72302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Staubteilchen</a:t>
            </a:r>
            <a:r>
              <a:rPr lang="en-US" sz="2400" dirty="0" smtClean="0"/>
              <a:t> </a:t>
            </a:r>
            <a:r>
              <a:rPr lang="en-US" sz="2400" dirty="0" err="1" smtClean="0"/>
              <a:t>stoßen</a:t>
            </a:r>
            <a:r>
              <a:rPr lang="en-US" sz="2400" dirty="0" smtClean="0"/>
              <a:t> </a:t>
            </a:r>
            <a:r>
              <a:rPr lang="en-US" sz="2400" dirty="0" err="1" smtClean="0"/>
              <a:t>zusammenund</a:t>
            </a:r>
            <a:r>
              <a:rPr lang="en-US" sz="2400" dirty="0" smtClean="0"/>
              <a:t> </a:t>
            </a:r>
            <a:r>
              <a:rPr lang="en-US" sz="2400" dirty="0" err="1" smtClean="0"/>
              <a:t>haften</a:t>
            </a:r>
            <a:r>
              <a:rPr lang="en-US" sz="2400" dirty="0" smtClean="0"/>
              <a:t> </a:t>
            </a:r>
            <a:r>
              <a:rPr lang="en-US" sz="2400" dirty="0" err="1" smtClean="0"/>
              <a:t>aneinander</a:t>
            </a:r>
            <a:r>
              <a:rPr lang="en-US" sz="2400" dirty="0" smtClean="0"/>
              <a:t>. </a:t>
            </a:r>
            <a:endParaRPr lang="en-US" sz="2400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Koagulationssphase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76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4" name="Ellipse 153"/>
          <p:cNvSpPr/>
          <p:nvPr/>
        </p:nvSpPr>
        <p:spPr>
          <a:xfrm>
            <a:off x="0" y="3152775"/>
            <a:ext cx="12004944" cy="54292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Stern mit 7 Zacken 48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Ellipse 5"/>
          <p:cNvSpPr/>
          <p:nvPr/>
        </p:nvSpPr>
        <p:spPr>
          <a:xfrm>
            <a:off x="6543962" y="328258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6988730" y="328258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6851078" y="34862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lipse 8"/>
          <p:cNvSpPr/>
          <p:nvPr/>
        </p:nvSpPr>
        <p:spPr>
          <a:xfrm>
            <a:off x="7228392" y="339317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7023286" y="346400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7538253" y="328258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7337451" y="32861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7782219" y="32861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7644567" y="348981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8021881" y="339674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7816775" y="346757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8331742" y="32861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8583529" y="33048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9028297" y="33048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8890645" y="350847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9267959" y="34154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9062853" y="34862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9577820" y="33048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8098042" y="31952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8542810" y="31952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8405158" y="339891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8782472" y="33058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/>
          <p:cNvSpPr/>
          <p:nvPr/>
        </p:nvSpPr>
        <p:spPr>
          <a:xfrm>
            <a:off x="8577366" y="337668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9092333" y="31952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9285748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9730516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9592864" y="349967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9970178" y="34066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9765072" y="34774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10280039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9916341" y="322519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10361109" y="322519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10223457" y="342885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10600771" y="33357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10395665" y="34066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10910632" y="322519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/>
          <p:cNvSpPr/>
          <p:nvPr/>
        </p:nvSpPr>
        <p:spPr>
          <a:xfrm>
            <a:off x="10780269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11225037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11087385" y="35173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11464699" y="342423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>
            <a:off x="11259593" y="34950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>
            <a:off x="11774560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/>
          <p:cNvSpPr/>
          <p:nvPr/>
        </p:nvSpPr>
        <p:spPr>
          <a:xfrm>
            <a:off x="6320462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lipse 50"/>
          <p:cNvSpPr/>
          <p:nvPr/>
        </p:nvSpPr>
        <p:spPr>
          <a:xfrm>
            <a:off x="6765230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/>
          <p:cNvSpPr/>
          <p:nvPr/>
        </p:nvSpPr>
        <p:spPr>
          <a:xfrm>
            <a:off x="6627578" y="35173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lipse 52"/>
          <p:cNvSpPr/>
          <p:nvPr/>
        </p:nvSpPr>
        <p:spPr>
          <a:xfrm>
            <a:off x="7004892" y="342423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6799786" y="34950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7314753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/>
          <p:cNvSpPr/>
          <p:nvPr/>
        </p:nvSpPr>
        <p:spPr>
          <a:xfrm>
            <a:off x="333198" y="329245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lipse 56"/>
          <p:cNvSpPr/>
          <p:nvPr/>
        </p:nvSpPr>
        <p:spPr>
          <a:xfrm>
            <a:off x="777966" y="329245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/>
          <p:cNvSpPr/>
          <p:nvPr/>
        </p:nvSpPr>
        <p:spPr>
          <a:xfrm>
            <a:off x="640314" y="34961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1017628" y="340304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/>
          <p:cNvSpPr/>
          <p:nvPr/>
        </p:nvSpPr>
        <p:spPr>
          <a:xfrm>
            <a:off x="812522" y="347387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/>
          <p:cNvSpPr/>
          <p:nvPr/>
        </p:nvSpPr>
        <p:spPr>
          <a:xfrm>
            <a:off x="1327489" y="329245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/>
          <p:cNvSpPr/>
          <p:nvPr/>
        </p:nvSpPr>
        <p:spPr>
          <a:xfrm>
            <a:off x="1126687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lipse 62"/>
          <p:cNvSpPr/>
          <p:nvPr/>
        </p:nvSpPr>
        <p:spPr>
          <a:xfrm>
            <a:off x="1571455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1433803" y="349967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1811117" y="34066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1606011" y="34774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lipse 66"/>
          <p:cNvSpPr/>
          <p:nvPr/>
        </p:nvSpPr>
        <p:spPr>
          <a:xfrm>
            <a:off x="2120978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2372765" y="33146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2817533" y="33146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lipse 69"/>
          <p:cNvSpPr/>
          <p:nvPr/>
        </p:nvSpPr>
        <p:spPr>
          <a:xfrm>
            <a:off x="2679881" y="351834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3057195" y="342528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2852089" y="34961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3367056" y="33146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/>
          <p:cNvSpPr/>
          <p:nvPr/>
        </p:nvSpPr>
        <p:spPr>
          <a:xfrm>
            <a:off x="1887278" y="32051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/>
          <p:cNvSpPr/>
          <p:nvPr/>
        </p:nvSpPr>
        <p:spPr>
          <a:xfrm>
            <a:off x="2332046" y="32051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/>
          <p:cNvSpPr/>
          <p:nvPr/>
        </p:nvSpPr>
        <p:spPr>
          <a:xfrm>
            <a:off x="2194394" y="340878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/>
          <p:cNvSpPr/>
          <p:nvPr/>
        </p:nvSpPr>
        <p:spPr>
          <a:xfrm>
            <a:off x="2571708" y="33157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/>
          <p:cNvSpPr/>
          <p:nvPr/>
        </p:nvSpPr>
        <p:spPr>
          <a:xfrm>
            <a:off x="2366602" y="338654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2881569" y="32051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3074984" y="33058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3519752" y="33058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lipse 81"/>
          <p:cNvSpPr/>
          <p:nvPr/>
        </p:nvSpPr>
        <p:spPr>
          <a:xfrm>
            <a:off x="3382100" y="350954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Ellipse 82"/>
          <p:cNvSpPr/>
          <p:nvPr/>
        </p:nvSpPr>
        <p:spPr>
          <a:xfrm>
            <a:off x="3759414" y="341648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lipse 83"/>
          <p:cNvSpPr/>
          <p:nvPr/>
        </p:nvSpPr>
        <p:spPr>
          <a:xfrm>
            <a:off x="3554308" y="34873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llipse 84"/>
          <p:cNvSpPr/>
          <p:nvPr/>
        </p:nvSpPr>
        <p:spPr>
          <a:xfrm>
            <a:off x="4069275" y="33058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llipse 85"/>
          <p:cNvSpPr/>
          <p:nvPr/>
        </p:nvSpPr>
        <p:spPr>
          <a:xfrm>
            <a:off x="3705577" y="323506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Ellipse 86"/>
          <p:cNvSpPr/>
          <p:nvPr/>
        </p:nvSpPr>
        <p:spPr>
          <a:xfrm>
            <a:off x="4150345" y="323506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/>
          <p:cNvSpPr/>
          <p:nvPr/>
        </p:nvSpPr>
        <p:spPr>
          <a:xfrm>
            <a:off x="4012693" y="343871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4390007" y="334565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4184901" y="341648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4699868" y="323506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4569505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lipse 92"/>
          <p:cNvSpPr/>
          <p:nvPr/>
        </p:nvSpPr>
        <p:spPr>
          <a:xfrm>
            <a:off x="5014273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93"/>
          <p:cNvSpPr/>
          <p:nvPr/>
        </p:nvSpPr>
        <p:spPr>
          <a:xfrm>
            <a:off x="4876621" y="352716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lipse 94"/>
          <p:cNvSpPr/>
          <p:nvPr/>
        </p:nvSpPr>
        <p:spPr>
          <a:xfrm>
            <a:off x="5253935" y="343410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/>
          <p:cNvSpPr/>
          <p:nvPr/>
        </p:nvSpPr>
        <p:spPr>
          <a:xfrm>
            <a:off x="5048829" y="35049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lipse 96"/>
          <p:cNvSpPr/>
          <p:nvPr/>
        </p:nvSpPr>
        <p:spPr>
          <a:xfrm>
            <a:off x="5563796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/>
          <p:cNvSpPr/>
          <p:nvPr/>
        </p:nvSpPr>
        <p:spPr>
          <a:xfrm>
            <a:off x="109698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lipse 98"/>
          <p:cNvSpPr/>
          <p:nvPr/>
        </p:nvSpPr>
        <p:spPr>
          <a:xfrm>
            <a:off x="554466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Ellipse 99"/>
          <p:cNvSpPr/>
          <p:nvPr/>
        </p:nvSpPr>
        <p:spPr>
          <a:xfrm>
            <a:off x="416814" y="352716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Ellipse 100"/>
          <p:cNvSpPr/>
          <p:nvPr/>
        </p:nvSpPr>
        <p:spPr>
          <a:xfrm>
            <a:off x="794128" y="343410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llipse 101"/>
          <p:cNvSpPr/>
          <p:nvPr/>
        </p:nvSpPr>
        <p:spPr>
          <a:xfrm>
            <a:off x="589022" y="35049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Ellipse 102"/>
          <p:cNvSpPr/>
          <p:nvPr/>
        </p:nvSpPr>
        <p:spPr>
          <a:xfrm>
            <a:off x="1103989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feld 2"/>
          <p:cNvSpPr txBox="1"/>
          <p:nvPr/>
        </p:nvSpPr>
        <p:spPr>
          <a:xfrm>
            <a:off x="1342840" y="4706603"/>
            <a:ext cx="9668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allmähliche Vergrößerung eines Partikels durch Anlagerung weiterer Partikel</a:t>
            </a:r>
            <a:endParaRPr lang="en-US" sz="2400" dirty="0"/>
          </a:p>
        </p:txBody>
      </p:sp>
      <p:sp>
        <p:nvSpPr>
          <p:cNvPr id="104" name="Ellipse 103"/>
          <p:cNvSpPr/>
          <p:nvPr/>
        </p:nvSpPr>
        <p:spPr>
          <a:xfrm>
            <a:off x="6641067" y="326206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Ellipse 104"/>
          <p:cNvSpPr/>
          <p:nvPr/>
        </p:nvSpPr>
        <p:spPr>
          <a:xfrm>
            <a:off x="6445805" y="3267207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Ellipse 105"/>
          <p:cNvSpPr/>
          <p:nvPr/>
        </p:nvSpPr>
        <p:spPr>
          <a:xfrm>
            <a:off x="7083980" y="3441715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Ellipse 106"/>
          <p:cNvSpPr/>
          <p:nvPr/>
        </p:nvSpPr>
        <p:spPr>
          <a:xfrm>
            <a:off x="6893480" y="3173894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Ellipse 107"/>
          <p:cNvSpPr/>
          <p:nvPr/>
        </p:nvSpPr>
        <p:spPr>
          <a:xfrm>
            <a:off x="7398305" y="3126270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Ellipse 108"/>
          <p:cNvSpPr/>
          <p:nvPr/>
        </p:nvSpPr>
        <p:spPr>
          <a:xfrm>
            <a:off x="7737378" y="3333816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Ellipse 109"/>
          <p:cNvSpPr/>
          <p:nvPr/>
        </p:nvSpPr>
        <p:spPr>
          <a:xfrm>
            <a:off x="7542116" y="3338954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Ellipse 110"/>
          <p:cNvSpPr/>
          <p:nvPr/>
        </p:nvSpPr>
        <p:spPr>
          <a:xfrm>
            <a:off x="8180291" y="351346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Ellipse 111"/>
          <p:cNvSpPr/>
          <p:nvPr/>
        </p:nvSpPr>
        <p:spPr>
          <a:xfrm>
            <a:off x="7989791" y="3245641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Ellipse 112"/>
          <p:cNvSpPr/>
          <p:nvPr/>
        </p:nvSpPr>
        <p:spPr>
          <a:xfrm>
            <a:off x="8494616" y="3198017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Ellipse 113"/>
          <p:cNvSpPr/>
          <p:nvPr/>
        </p:nvSpPr>
        <p:spPr>
          <a:xfrm>
            <a:off x="8947482" y="3383214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Ellipse 114"/>
          <p:cNvSpPr/>
          <p:nvPr/>
        </p:nvSpPr>
        <p:spPr>
          <a:xfrm>
            <a:off x="8752220" y="338835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Ellipse 115"/>
          <p:cNvSpPr/>
          <p:nvPr/>
        </p:nvSpPr>
        <p:spPr>
          <a:xfrm>
            <a:off x="9390395" y="3562860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Ellipse 116"/>
          <p:cNvSpPr/>
          <p:nvPr/>
        </p:nvSpPr>
        <p:spPr>
          <a:xfrm>
            <a:off x="9199895" y="329503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Ellipse 117"/>
          <p:cNvSpPr/>
          <p:nvPr/>
        </p:nvSpPr>
        <p:spPr>
          <a:xfrm>
            <a:off x="9704720" y="3247415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Ellipse 118"/>
          <p:cNvSpPr/>
          <p:nvPr/>
        </p:nvSpPr>
        <p:spPr>
          <a:xfrm>
            <a:off x="9911671" y="3322254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Ellipse 119"/>
          <p:cNvSpPr/>
          <p:nvPr/>
        </p:nvSpPr>
        <p:spPr>
          <a:xfrm>
            <a:off x="9716409" y="332739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Ellipse 120"/>
          <p:cNvSpPr/>
          <p:nvPr/>
        </p:nvSpPr>
        <p:spPr>
          <a:xfrm>
            <a:off x="10354584" y="3501900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Ellipse 121"/>
          <p:cNvSpPr/>
          <p:nvPr/>
        </p:nvSpPr>
        <p:spPr>
          <a:xfrm>
            <a:off x="10164084" y="323407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Ellipse 122"/>
          <p:cNvSpPr/>
          <p:nvPr/>
        </p:nvSpPr>
        <p:spPr>
          <a:xfrm>
            <a:off x="10668909" y="3186455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Ellipse 123"/>
          <p:cNvSpPr/>
          <p:nvPr/>
        </p:nvSpPr>
        <p:spPr>
          <a:xfrm>
            <a:off x="10825584" y="3333816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Ellipse 124"/>
          <p:cNvSpPr/>
          <p:nvPr/>
        </p:nvSpPr>
        <p:spPr>
          <a:xfrm>
            <a:off x="10630322" y="3338954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Ellipse 125"/>
          <p:cNvSpPr/>
          <p:nvPr/>
        </p:nvSpPr>
        <p:spPr>
          <a:xfrm>
            <a:off x="11268497" y="351346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Ellipse 126"/>
          <p:cNvSpPr/>
          <p:nvPr/>
        </p:nvSpPr>
        <p:spPr>
          <a:xfrm>
            <a:off x="11077997" y="3245641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Ellipse 127"/>
          <p:cNvSpPr/>
          <p:nvPr/>
        </p:nvSpPr>
        <p:spPr>
          <a:xfrm>
            <a:off x="11582822" y="3198017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Ellipse 128"/>
          <p:cNvSpPr/>
          <p:nvPr/>
        </p:nvSpPr>
        <p:spPr>
          <a:xfrm>
            <a:off x="4588570" y="3362081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Ellipse 129"/>
          <p:cNvSpPr/>
          <p:nvPr/>
        </p:nvSpPr>
        <p:spPr>
          <a:xfrm>
            <a:off x="4393308" y="336721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Ellipse 130"/>
          <p:cNvSpPr/>
          <p:nvPr/>
        </p:nvSpPr>
        <p:spPr>
          <a:xfrm>
            <a:off x="5031483" y="3541727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Ellipse 131"/>
          <p:cNvSpPr/>
          <p:nvPr/>
        </p:nvSpPr>
        <p:spPr>
          <a:xfrm>
            <a:off x="4840983" y="3273906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Ellipse 132"/>
          <p:cNvSpPr/>
          <p:nvPr/>
        </p:nvSpPr>
        <p:spPr>
          <a:xfrm>
            <a:off x="5345808" y="322628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Ellipse 133"/>
          <p:cNvSpPr/>
          <p:nvPr/>
        </p:nvSpPr>
        <p:spPr>
          <a:xfrm>
            <a:off x="3786833" y="3321978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Ellipse 134"/>
          <p:cNvSpPr/>
          <p:nvPr/>
        </p:nvSpPr>
        <p:spPr>
          <a:xfrm>
            <a:off x="3591571" y="3327116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Ellipse 135"/>
          <p:cNvSpPr/>
          <p:nvPr/>
        </p:nvSpPr>
        <p:spPr>
          <a:xfrm>
            <a:off x="4229746" y="3501624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Ellipse 136"/>
          <p:cNvSpPr/>
          <p:nvPr/>
        </p:nvSpPr>
        <p:spPr>
          <a:xfrm>
            <a:off x="4039246" y="3233803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llipse 137"/>
          <p:cNvSpPr/>
          <p:nvPr/>
        </p:nvSpPr>
        <p:spPr>
          <a:xfrm>
            <a:off x="4544071" y="318617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Ellipse 138"/>
          <p:cNvSpPr/>
          <p:nvPr/>
        </p:nvSpPr>
        <p:spPr>
          <a:xfrm>
            <a:off x="2820792" y="3321978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Ellipse 139"/>
          <p:cNvSpPr/>
          <p:nvPr/>
        </p:nvSpPr>
        <p:spPr>
          <a:xfrm>
            <a:off x="2625530" y="3327116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Ellipse 140"/>
          <p:cNvSpPr/>
          <p:nvPr/>
        </p:nvSpPr>
        <p:spPr>
          <a:xfrm>
            <a:off x="3263705" y="3501624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Ellipse 141"/>
          <p:cNvSpPr/>
          <p:nvPr/>
        </p:nvSpPr>
        <p:spPr>
          <a:xfrm>
            <a:off x="3073205" y="3233803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Ellipse 142"/>
          <p:cNvSpPr/>
          <p:nvPr/>
        </p:nvSpPr>
        <p:spPr>
          <a:xfrm>
            <a:off x="3578030" y="318617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Ellipse 143"/>
          <p:cNvSpPr/>
          <p:nvPr/>
        </p:nvSpPr>
        <p:spPr>
          <a:xfrm>
            <a:off x="1804448" y="3383214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Ellipse 144"/>
          <p:cNvSpPr/>
          <p:nvPr/>
        </p:nvSpPr>
        <p:spPr>
          <a:xfrm>
            <a:off x="1609186" y="338835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Ellipse 145"/>
          <p:cNvSpPr/>
          <p:nvPr/>
        </p:nvSpPr>
        <p:spPr>
          <a:xfrm>
            <a:off x="2247361" y="3562860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Ellipse 146"/>
          <p:cNvSpPr/>
          <p:nvPr/>
        </p:nvSpPr>
        <p:spPr>
          <a:xfrm>
            <a:off x="2056861" y="329503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Ellipse 147"/>
          <p:cNvSpPr/>
          <p:nvPr/>
        </p:nvSpPr>
        <p:spPr>
          <a:xfrm>
            <a:off x="2561686" y="3247415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Ellipse 148"/>
          <p:cNvSpPr/>
          <p:nvPr/>
        </p:nvSpPr>
        <p:spPr>
          <a:xfrm>
            <a:off x="595629" y="3332684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Ellipse 149"/>
          <p:cNvSpPr/>
          <p:nvPr/>
        </p:nvSpPr>
        <p:spPr>
          <a:xfrm>
            <a:off x="400367" y="3337822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Ellipse 150"/>
          <p:cNvSpPr/>
          <p:nvPr/>
        </p:nvSpPr>
        <p:spPr>
          <a:xfrm>
            <a:off x="1038542" y="3512330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Ellipse 151"/>
          <p:cNvSpPr/>
          <p:nvPr/>
        </p:nvSpPr>
        <p:spPr>
          <a:xfrm>
            <a:off x="848042" y="3244509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Ellipse 152"/>
          <p:cNvSpPr/>
          <p:nvPr/>
        </p:nvSpPr>
        <p:spPr>
          <a:xfrm>
            <a:off x="1352867" y="3196885"/>
            <a:ext cx="190500" cy="20002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Agglomerationssphase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0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llipse 2"/>
          <p:cNvSpPr/>
          <p:nvPr/>
        </p:nvSpPr>
        <p:spPr>
          <a:xfrm>
            <a:off x="6619875" y="3219450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lipse 6"/>
          <p:cNvSpPr/>
          <p:nvPr/>
        </p:nvSpPr>
        <p:spPr>
          <a:xfrm>
            <a:off x="7524750" y="3219449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lipse 7"/>
          <p:cNvSpPr/>
          <p:nvPr/>
        </p:nvSpPr>
        <p:spPr>
          <a:xfrm>
            <a:off x="8330122" y="3219448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lipse 9"/>
          <p:cNvSpPr/>
          <p:nvPr/>
        </p:nvSpPr>
        <p:spPr>
          <a:xfrm>
            <a:off x="9334500" y="3219447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lipse 10"/>
          <p:cNvSpPr/>
          <p:nvPr/>
        </p:nvSpPr>
        <p:spPr>
          <a:xfrm>
            <a:off x="10626666" y="3219447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lipse 11"/>
          <p:cNvSpPr/>
          <p:nvPr/>
        </p:nvSpPr>
        <p:spPr>
          <a:xfrm>
            <a:off x="608581" y="3238504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lipse 12"/>
          <p:cNvSpPr/>
          <p:nvPr/>
        </p:nvSpPr>
        <p:spPr>
          <a:xfrm>
            <a:off x="1513456" y="3238503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2318828" y="3238502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3323206" y="3238501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4615372" y="3238501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6543962" y="328258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6988730" y="328258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lipse 24"/>
          <p:cNvSpPr/>
          <p:nvPr/>
        </p:nvSpPr>
        <p:spPr>
          <a:xfrm>
            <a:off x="6851078" y="34862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lipse 25"/>
          <p:cNvSpPr/>
          <p:nvPr/>
        </p:nvSpPr>
        <p:spPr>
          <a:xfrm>
            <a:off x="7228392" y="339317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lipse 26"/>
          <p:cNvSpPr/>
          <p:nvPr/>
        </p:nvSpPr>
        <p:spPr>
          <a:xfrm>
            <a:off x="7023286" y="346400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lipse 27"/>
          <p:cNvSpPr/>
          <p:nvPr/>
        </p:nvSpPr>
        <p:spPr>
          <a:xfrm>
            <a:off x="7538253" y="328258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Ellipse 28"/>
          <p:cNvSpPr/>
          <p:nvPr/>
        </p:nvSpPr>
        <p:spPr>
          <a:xfrm>
            <a:off x="7337451" y="32861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Ellipse 29"/>
          <p:cNvSpPr/>
          <p:nvPr/>
        </p:nvSpPr>
        <p:spPr>
          <a:xfrm>
            <a:off x="7782219" y="32861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Ellipse 30"/>
          <p:cNvSpPr/>
          <p:nvPr/>
        </p:nvSpPr>
        <p:spPr>
          <a:xfrm>
            <a:off x="7644567" y="348981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Ellipse 31"/>
          <p:cNvSpPr/>
          <p:nvPr/>
        </p:nvSpPr>
        <p:spPr>
          <a:xfrm>
            <a:off x="8021881" y="339674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Ellipse 32"/>
          <p:cNvSpPr/>
          <p:nvPr/>
        </p:nvSpPr>
        <p:spPr>
          <a:xfrm>
            <a:off x="7816775" y="346757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Ellipse 33"/>
          <p:cNvSpPr/>
          <p:nvPr/>
        </p:nvSpPr>
        <p:spPr>
          <a:xfrm>
            <a:off x="8331742" y="32861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Ellipse 34"/>
          <p:cNvSpPr/>
          <p:nvPr/>
        </p:nvSpPr>
        <p:spPr>
          <a:xfrm>
            <a:off x="8583529" y="33048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Ellipse 35"/>
          <p:cNvSpPr/>
          <p:nvPr/>
        </p:nvSpPr>
        <p:spPr>
          <a:xfrm>
            <a:off x="9028297" y="33048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Ellipse 36"/>
          <p:cNvSpPr/>
          <p:nvPr/>
        </p:nvSpPr>
        <p:spPr>
          <a:xfrm>
            <a:off x="8890645" y="350847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Ellipse 37"/>
          <p:cNvSpPr/>
          <p:nvPr/>
        </p:nvSpPr>
        <p:spPr>
          <a:xfrm>
            <a:off x="9267959" y="34154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Ellipse 38"/>
          <p:cNvSpPr/>
          <p:nvPr/>
        </p:nvSpPr>
        <p:spPr>
          <a:xfrm>
            <a:off x="9062853" y="34862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Ellipse 39"/>
          <p:cNvSpPr/>
          <p:nvPr/>
        </p:nvSpPr>
        <p:spPr>
          <a:xfrm>
            <a:off x="9577820" y="33048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Ellipse 40"/>
          <p:cNvSpPr/>
          <p:nvPr/>
        </p:nvSpPr>
        <p:spPr>
          <a:xfrm>
            <a:off x="8405158" y="339891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Ellipse 41"/>
          <p:cNvSpPr/>
          <p:nvPr/>
        </p:nvSpPr>
        <p:spPr>
          <a:xfrm>
            <a:off x="8782472" y="330585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Ellipse 42"/>
          <p:cNvSpPr/>
          <p:nvPr/>
        </p:nvSpPr>
        <p:spPr>
          <a:xfrm>
            <a:off x="8577366" y="337668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Ellipse 43"/>
          <p:cNvSpPr/>
          <p:nvPr/>
        </p:nvSpPr>
        <p:spPr>
          <a:xfrm>
            <a:off x="9285748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Ellipse 44"/>
          <p:cNvSpPr/>
          <p:nvPr/>
        </p:nvSpPr>
        <p:spPr>
          <a:xfrm>
            <a:off x="9730516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Ellipse 45"/>
          <p:cNvSpPr/>
          <p:nvPr/>
        </p:nvSpPr>
        <p:spPr>
          <a:xfrm>
            <a:off x="9592864" y="349967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Ellipse 47"/>
          <p:cNvSpPr/>
          <p:nvPr/>
        </p:nvSpPr>
        <p:spPr>
          <a:xfrm>
            <a:off x="9970178" y="34066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Ellipse 48"/>
          <p:cNvSpPr/>
          <p:nvPr/>
        </p:nvSpPr>
        <p:spPr>
          <a:xfrm>
            <a:off x="9765072" y="34774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Ellipse 49"/>
          <p:cNvSpPr/>
          <p:nvPr/>
        </p:nvSpPr>
        <p:spPr>
          <a:xfrm>
            <a:off x="10280039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Ellipse 50"/>
          <p:cNvSpPr/>
          <p:nvPr/>
        </p:nvSpPr>
        <p:spPr>
          <a:xfrm>
            <a:off x="10223457" y="342885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Ellipse 51"/>
          <p:cNvSpPr/>
          <p:nvPr/>
        </p:nvSpPr>
        <p:spPr>
          <a:xfrm>
            <a:off x="10600771" y="33357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Ellipse 52"/>
          <p:cNvSpPr/>
          <p:nvPr/>
        </p:nvSpPr>
        <p:spPr>
          <a:xfrm>
            <a:off x="10395665" y="34066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Ellipse 53"/>
          <p:cNvSpPr/>
          <p:nvPr/>
        </p:nvSpPr>
        <p:spPr>
          <a:xfrm>
            <a:off x="10780269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Ellipse 54"/>
          <p:cNvSpPr/>
          <p:nvPr/>
        </p:nvSpPr>
        <p:spPr>
          <a:xfrm>
            <a:off x="11225037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Ellipse 55"/>
          <p:cNvSpPr/>
          <p:nvPr/>
        </p:nvSpPr>
        <p:spPr>
          <a:xfrm>
            <a:off x="11087385" y="35173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Ellipse 56"/>
          <p:cNvSpPr/>
          <p:nvPr/>
        </p:nvSpPr>
        <p:spPr>
          <a:xfrm>
            <a:off x="11464699" y="342423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Ellipse 57"/>
          <p:cNvSpPr/>
          <p:nvPr/>
        </p:nvSpPr>
        <p:spPr>
          <a:xfrm>
            <a:off x="11259593" y="34950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Ellipse 58"/>
          <p:cNvSpPr/>
          <p:nvPr/>
        </p:nvSpPr>
        <p:spPr>
          <a:xfrm>
            <a:off x="11774560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Ellipse 59"/>
          <p:cNvSpPr/>
          <p:nvPr/>
        </p:nvSpPr>
        <p:spPr>
          <a:xfrm>
            <a:off x="6320462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Ellipse 60"/>
          <p:cNvSpPr/>
          <p:nvPr/>
        </p:nvSpPr>
        <p:spPr>
          <a:xfrm>
            <a:off x="6765230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Ellipse 61"/>
          <p:cNvSpPr/>
          <p:nvPr/>
        </p:nvSpPr>
        <p:spPr>
          <a:xfrm>
            <a:off x="6627578" y="351730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Ellipse 62"/>
          <p:cNvSpPr/>
          <p:nvPr/>
        </p:nvSpPr>
        <p:spPr>
          <a:xfrm>
            <a:off x="7004892" y="342423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Ellipse 63"/>
          <p:cNvSpPr/>
          <p:nvPr/>
        </p:nvSpPr>
        <p:spPr>
          <a:xfrm>
            <a:off x="6799786" y="349506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Ellipse 64"/>
          <p:cNvSpPr/>
          <p:nvPr/>
        </p:nvSpPr>
        <p:spPr>
          <a:xfrm>
            <a:off x="7314753" y="331364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Ellipse 65"/>
          <p:cNvSpPr/>
          <p:nvPr/>
        </p:nvSpPr>
        <p:spPr>
          <a:xfrm>
            <a:off x="333198" y="329245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Ellipse 66"/>
          <p:cNvSpPr/>
          <p:nvPr/>
        </p:nvSpPr>
        <p:spPr>
          <a:xfrm>
            <a:off x="777966" y="329245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Ellipse 67"/>
          <p:cNvSpPr/>
          <p:nvPr/>
        </p:nvSpPr>
        <p:spPr>
          <a:xfrm>
            <a:off x="640314" y="34961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Ellipse 68"/>
          <p:cNvSpPr/>
          <p:nvPr/>
        </p:nvSpPr>
        <p:spPr>
          <a:xfrm>
            <a:off x="1017628" y="340304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Ellipse 69"/>
          <p:cNvSpPr/>
          <p:nvPr/>
        </p:nvSpPr>
        <p:spPr>
          <a:xfrm>
            <a:off x="812522" y="347387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Ellipse 70"/>
          <p:cNvSpPr/>
          <p:nvPr/>
        </p:nvSpPr>
        <p:spPr>
          <a:xfrm>
            <a:off x="1327489" y="329245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Ellipse 71"/>
          <p:cNvSpPr/>
          <p:nvPr/>
        </p:nvSpPr>
        <p:spPr>
          <a:xfrm>
            <a:off x="1126687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Ellipse 72"/>
          <p:cNvSpPr/>
          <p:nvPr/>
        </p:nvSpPr>
        <p:spPr>
          <a:xfrm>
            <a:off x="1571455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Ellipse 73"/>
          <p:cNvSpPr/>
          <p:nvPr/>
        </p:nvSpPr>
        <p:spPr>
          <a:xfrm>
            <a:off x="1433803" y="349967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Ellipse 74"/>
          <p:cNvSpPr/>
          <p:nvPr/>
        </p:nvSpPr>
        <p:spPr>
          <a:xfrm>
            <a:off x="1811117" y="340661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Ellipse 75"/>
          <p:cNvSpPr/>
          <p:nvPr/>
        </p:nvSpPr>
        <p:spPr>
          <a:xfrm>
            <a:off x="1606011" y="347744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Ellipse 76"/>
          <p:cNvSpPr/>
          <p:nvPr/>
        </p:nvSpPr>
        <p:spPr>
          <a:xfrm>
            <a:off x="2120978" y="32960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Ellipse 77"/>
          <p:cNvSpPr/>
          <p:nvPr/>
        </p:nvSpPr>
        <p:spPr>
          <a:xfrm>
            <a:off x="2372765" y="33146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Ellipse 78"/>
          <p:cNvSpPr/>
          <p:nvPr/>
        </p:nvSpPr>
        <p:spPr>
          <a:xfrm>
            <a:off x="2817533" y="33146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Ellipse 79"/>
          <p:cNvSpPr/>
          <p:nvPr/>
        </p:nvSpPr>
        <p:spPr>
          <a:xfrm>
            <a:off x="2679881" y="351834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Ellipse 80"/>
          <p:cNvSpPr/>
          <p:nvPr/>
        </p:nvSpPr>
        <p:spPr>
          <a:xfrm>
            <a:off x="3057195" y="342528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Ellipse 81"/>
          <p:cNvSpPr/>
          <p:nvPr/>
        </p:nvSpPr>
        <p:spPr>
          <a:xfrm>
            <a:off x="2852089" y="34961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Ellipse 82"/>
          <p:cNvSpPr/>
          <p:nvPr/>
        </p:nvSpPr>
        <p:spPr>
          <a:xfrm>
            <a:off x="3367056" y="33146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Ellipse 83"/>
          <p:cNvSpPr/>
          <p:nvPr/>
        </p:nvSpPr>
        <p:spPr>
          <a:xfrm>
            <a:off x="2194394" y="340878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Ellipse 84"/>
          <p:cNvSpPr/>
          <p:nvPr/>
        </p:nvSpPr>
        <p:spPr>
          <a:xfrm>
            <a:off x="2571708" y="331572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Ellipse 85"/>
          <p:cNvSpPr/>
          <p:nvPr/>
        </p:nvSpPr>
        <p:spPr>
          <a:xfrm>
            <a:off x="2366602" y="338654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Ellipse 86"/>
          <p:cNvSpPr/>
          <p:nvPr/>
        </p:nvSpPr>
        <p:spPr>
          <a:xfrm>
            <a:off x="3074984" y="33058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Ellipse 87"/>
          <p:cNvSpPr/>
          <p:nvPr/>
        </p:nvSpPr>
        <p:spPr>
          <a:xfrm>
            <a:off x="3519752" y="33058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Ellipse 88"/>
          <p:cNvSpPr/>
          <p:nvPr/>
        </p:nvSpPr>
        <p:spPr>
          <a:xfrm>
            <a:off x="3382100" y="350954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Ellipse 89"/>
          <p:cNvSpPr/>
          <p:nvPr/>
        </p:nvSpPr>
        <p:spPr>
          <a:xfrm>
            <a:off x="3759414" y="341648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Ellipse 90"/>
          <p:cNvSpPr/>
          <p:nvPr/>
        </p:nvSpPr>
        <p:spPr>
          <a:xfrm>
            <a:off x="3554308" y="348730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Ellipse 91"/>
          <p:cNvSpPr/>
          <p:nvPr/>
        </p:nvSpPr>
        <p:spPr>
          <a:xfrm>
            <a:off x="4069275" y="3305888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Ellipse 92"/>
          <p:cNvSpPr/>
          <p:nvPr/>
        </p:nvSpPr>
        <p:spPr>
          <a:xfrm>
            <a:off x="4012693" y="343871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Ellipse 93"/>
          <p:cNvSpPr/>
          <p:nvPr/>
        </p:nvSpPr>
        <p:spPr>
          <a:xfrm>
            <a:off x="4390007" y="334565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Ellipse 94"/>
          <p:cNvSpPr/>
          <p:nvPr/>
        </p:nvSpPr>
        <p:spPr>
          <a:xfrm>
            <a:off x="4184901" y="341648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Ellipse 95"/>
          <p:cNvSpPr/>
          <p:nvPr/>
        </p:nvSpPr>
        <p:spPr>
          <a:xfrm>
            <a:off x="4569505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Ellipse 96"/>
          <p:cNvSpPr/>
          <p:nvPr/>
        </p:nvSpPr>
        <p:spPr>
          <a:xfrm>
            <a:off x="5014273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Ellipse 97"/>
          <p:cNvSpPr/>
          <p:nvPr/>
        </p:nvSpPr>
        <p:spPr>
          <a:xfrm>
            <a:off x="4876621" y="352716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Ellipse 98"/>
          <p:cNvSpPr/>
          <p:nvPr/>
        </p:nvSpPr>
        <p:spPr>
          <a:xfrm>
            <a:off x="5253935" y="343410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Ellipse 99"/>
          <p:cNvSpPr/>
          <p:nvPr/>
        </p:nvSpPr>
        <p:spPr>
          <a:xfrm>
            <a:off x="5048829" y="35049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Ellipse 100"/>
          <p:cNvSpPr/>
          <p:nvPr/>
        </p:nvSpPr>
        <p:spPr>
          <a:xfrm>
            <a:off x="5563796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Ellipse 101"/>
          <p:cNvSpPr/>
          <p:nvPr/>
        </p:nvSpPr>
        <p:spPr>
          <a:xfrm>
            <a:off x="109698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Ellipse 102"/>
          <p:cNvSpPr/>
          <p:nvPr/>
        </p:nvSpPr>
        <p:spPr>
          <a:xfrm>
            <a:off x="554466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Ellipse 103"/>
          <p:cNvSpPr/>
          <p:nvPr/>
        </p:nvSpPr>
        <p:spPr>
          <a:xfrm>
            <a:off x="416814" y="3527166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Ellipse 104"/>
          <p:cNvSpPr/>
          <p:nvPr/>
        </p:nvSpPr>
        <p:spPr>
          <a:xfrm>
            <a:off x="794128" y="3434104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Ellipse 105"/>
          <p:cNvSpPr/>
          <p:nvPr/>
        </p:nvSpPr>
        <p:spPr>
          <a:xfrm>
            <a:off x="589022" y="3504930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Ellipse 106"/>
          <p:cNvSpPr/>
          <p:nvPr/>
        </p:nvSpPr>
        <p:spPr>
          <a:xfrm>
            <a:off x="1103989" y="3323512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tern mit 7 Zacken 21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>
                <a:latin typeface="Arial" pitchFamily="34" charset="0"/>
                <a:cs typeface="Arial" pitchFamily="34" charset="0"/>
              </a:rPr>
              <a:t>Akkretionssphase</a:t>
            </a:r>
            <a:endParaRPr lang="en-US" dirty="0"/>
          </a:p>
        </p:txBody>
      </p:sp>
      <p:sp>
        <p:nvSpPr>
          <p:cNvPr id="108" name="Textfeld 107"/>
          <p:cNvSpPr txBox="1"/>
          <p:nvPr/>
        </p:nvSpPr>
        <p:spPr>
          <a:xfrm>
            <a:off x="2549466" y="4673780"/>
            <a:ext cx="7028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Ab </a:t>
            </a:r>
            <a:r>
              <a:rPr lang="en-US" sz="2400" dirty="0" err="1" smtClean="0"/>
              <a:t>einem</a:t>
            </a:r>
            <a:r>
              <a:rPr lang="en-US" sz="2400" dirty="0" smtClean="0"/>
              <a:t> </a:t>
            </a:r>
            <a:r>
              <a:rPr lang="en-US" sz="2400" dirty="0" err="1" smtClean="0"/>
              <a:t>Durchmesser</a:t>
            </a:r>
            <a:r>
              <a:rPr lang="en-US" sz="2400" dirty="0" smtClean="0"/>
              <a:t> von 10 km </a:t>
            </a:r>
            <a:r>
              <a:rPr lang="en-US" sz="2400" dirty="0" err="1" smtClean="0"/>
              <a:t>sammeln</a:t>
            </a:r>
            <a:r>
              <a:rPr lang="en-US" sz="2400" dirty="0" smtClean="0"/>
              <a:t> die </a:t>
            </a:r>
            <a:r>
              <a:rPr lang="en-US" sz="2400" dirty="0" err="1" smtClean="0"/>
              <a:t>Planetesimale</a:t>
            </a:r>
            <a:r>
              <a:rPr lang="en-US" sz="2400" dirty="0" smtClean="0"/>
              <a:t> </a:t>
            </a:r>
            <a:r>
              <a:rPr lang="en-US" sz="2400" dirty="0" err="1" smtClean="0"/>
              <a:t>durch</a:t>
            </a:r>
            <a:r>
              <a:rPr lang="en-US" sz="2400" dirty="0" smtClean="0"/>
              <a:t> </a:t>
            </a:r>
            <a:r>
              <a:rPr lang="en-US" sz="2400" dirty="0" err="1" smtClean="0"/>
              <a:t>Eigengravitation</a:t>
            </a:r>
            <a:r>
              <a:rPr lang="en-US" sz="2400" dirty="0" smtClean="0"/>
              <a:t> </a:t>
            </a:r>
            <a:r>
              <a:rPr lang="en-US" sz="2400" dirty="0" err="1" smtClean="0"/>
              <a:t>mehr</a:t>
            </a:r>
            <a:r>
              <a:rPr lang="en-US" sz="2400" dirty="0" smtClean="0"/>
              <a:t> Mass </a:t>
            </a:r>
            <a:r>
              <a:rPr lang="en-US" sz="2400" dirty="0" err="1" smtClean="0"/>
              <a:t>ein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690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39" y="0"/>
            <a:ext cx="915603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34558" y="109519"/>
            <a:ext cx="628650" cy="933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02780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</a:t>
            </a:r>
            <a:r>
              <a:rPr lang="en-US" dirty="0" err="1" smtClean="0"/>
              <a:t>Simulationen</a:t>
            </a:r>
            <a:endParaRPr lang="en-US" dirty="0"/>
          </a:p>
        </p:txBody>
      </p:sp>
      <p:pic>
        <p:nvPicPr>
          <p:cNvPr id="7" name="Planet-Disk Interaction and Orbital Migration. Movie 1. Low Mass Planet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8961" r="19204"/>
          <a:stretch/>
        </p:blipFill>
        <p:spPr>
          <a:xfrm>
            <a:off x="132080" y="1690688"/>
            <a:ext cx="5457052" cy="4964112"/>
          </a:xfrm>
        </p:spPr>
      </p:pic>
      <p:pic>
        <p:nvPicPr>
          <p:cNvPr id="8" name="Planet-Disk Interaction and Orbital Migration. Movie 3. Gap Formation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34756" y="2356644"/>
            <a:ext cx="6457244" cy="3632200"/>
          </a:xfrm>
        </p:spPr>
      </p:pic>
    </p:spTree>
    <p:extLst>
      <p:ext uri="{BB962C8B-B14F-4D97-AF65-F5344CB8AC3E}">
        <p14:creationId xmlns:p14="http://schemas.microsoft.com/office/powerpoint/2010/main" val="3624517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</a:t>
            </a:r>
            <a:r>
              <a:rPr lang="en-US" dirty="0" err="1"/>
              <a:t>Simulationen</a:t>
            </a:r>
            <a:endParaRPr lang="en-US" dirty="0"/>
          </a:p>
        </p:txBody>
      </p:sp>
      <p:pic>
        <p:nvPicPr>
          <p:cNvPr id="5" name="Planet-Disk Interaction and Orbital Migration. Movie 7. Multiple Planets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843" r="20098"/>
          <a:stretch/>
        </p:blipFill>
        <p:spPr>
          <a:xfrm>
            <a:off x="2773680" y="1350145"/>
            <a:ext cx="5506720" cy="5428660"/>
          </a:xfrm>
        </p:spPr>
      </p:pic>
    </p:spTree>
    <p:extLst>
      <p:ext uri="{BB962C8B-B14F-4D97-AF65-F5344CB8AC3E}">
        <p14:creationId xmlns:p14="http://schemas.microsoft.com/office/powerpoint/2010/main" val="59205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Line 1"/>
          <p:cNvSpPr>
            <a:spLocks noChangeShapeType="1"/>
          </p:cNvSpPr>
          <p:nvPr/>
        </p:nvSpPr>
        <p:spPr bwMode="auto">
          <a:xfrm rot="10800000" flipH="1">
            <a:off x="1828800" y="1219200"/>
            <a:ext cx="7416800" cy="1588"/>
          </a:xfrm>
          <a:prstGeom prst="line">
            <a:avLst/>
          </a:prstGeom>
          <a:noFill/>
          <a:ln w="38100">
            <a:solidFill>
              <a:srgbClr val="FFCC66"/>
            </a:solidFill>
            <a:round/>
            <a:headEnd/>
            <a:tailEnd/>
          </a:ln>
          <a:effectLst>
            <a:outerShdw blurRad="63500" dist="12700" dir="2700000" algn="ctr" rotWithShape="0">
              <a:schemeClr val="bg2">
                <a:alpha val="75000"/>
              </a:schemeClr>
            </a:outerShdw>
          </a:effectLst>
        </p:spPr>
        <p:txBody>
          <a:bodyPr/>
          <a:lstStyle/>
          <a:p>
            <a:pPr eaLnBrk="1" hangingPunct="1">
              <a:defRPr/>
            </a:pPr>
            <a:endParaRPr lang="en-US">
              <a:latin typeface="Times" charset="0"/>
              <a:ea typeface="ヒラギノ明朝 ProN W3" charset="-128"/>
              <a:cs typeface="ヒラギノ明朝 ProN W3" charset="-128"/>
              <a:sym typeface="Times" charset="0"/>
            </a:endParaRPr>
          </a:p>
        </p:txBody>
      </p:sp>
      <p:sp>
        <p:nvSpPr>
          <p:cNvPr id="90115" name="Rectangle 2"/>
          <p:cNvSpPr>
            <a:spLocks/>
          </p:cNvSpPr>
          <p:nvPr/>
        </p:nvSpPr>
        <p:spPr bwMode="auto">
          <a:xfrm>
            <a:off x="8293100" y="6613525"/>
            <a:ext cx="2374900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1275" bIns="0"/>
          <a:lstStyle>
            <a:lvl1pPr marL="41275">
              <a:spcBef>
                <a:spcPts val="3200"/>
              </a:spcBef>
              <a:buClr>
                <a:srgbClr val="FFCD7F"/>
              </a:buClr>
              <a:buSzPct val="100000"/>
              <a:buFont typeface="Arial" panose="020B0604020202020204" pitchFamily="34" charset="0"/>
              <a:buChar char="•"/>
              <a:defRPr sz="2800" b="1">
                <a:solidFill>
                  <a:srgbClr val="FFCD7F"/>
                </a:solidFill>
                <a:latin typeface="Arial" panose="020B0604020202020204" pitchFamily="34" charset="0"/>
                <a:ea typeface="ヒラギノ角ゴ ProN W6" pitchFamily="-84" charset="-128"/>
                <a:sym typeface="Arial" panose="020B0604020202020204" pitchFamily="34" charset="0"/>
              </a:defRPr>
            </a:lvl1pPr>
            <a:lvl2pPr marL="742950" indent="-285750">
              <a:spcBef>
                <a:spcPts val="400"/>
              </a:spcBef>
              <a:buClr>
                <a:srgbClr val="FFCD7F"/>
              </a:buClr>
              <a:buSzPct val="100000"/>
              <a:buFont typeface="Arial" panose="020B0604020202020204" pitchFamily="34" charset="0"/>
              <a:buChar char="–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N W6" pitchFamily="-84" charset="-128"/>
                <a:sym typeface="Arial" panose="020B0604020202020204" pitchFamily="34" charset="0"/>
              </a:defRPr>
            </a:lvl2pPr>
            <a:lvl3pPr marL="1143000" indent="-228600">
              <a:spcBef>
                <a:spcPts val="400"/>
              </a:spcBef>
              <a:buClr>
                <a:srgbClr val="FFCD7F"/>
              </a:buClr>
              <a:buSzPct val="100000"/>
              <a:buFont typeface="Arial" panose="020B0604020202020204" pitchFamily="34" charset="0"/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N W6" pitchFamily="-84" charset="-128"/>
                <a:sym typeface="Arial" panose="020B0604020202020204" pitchFamily="34" charset="0"/>
              </a:defRPr>
            </a:lvl3pPr>
            <a:lvl4pPr marL="1600200" indent="-228600">
              <a:spcBef>
                <a:spcPts val="400"/>
              </a:spcBef>
              <a:buClr>
                <a:srgbClr val="FFCD7F"/>
              </a:buClr>
              <a:buSzPct val="100000"/>
              <a:buFont typeface="Arial" panose="020B0604020202020204" pitchFamily="34" charset="0"/>
              <a:buChar char="»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ヒラギノ角ゴ ProN W6" pitchFamily="-84" charset="-128"/>
                <a:sym typeface="Arial" panose="020B0604020202020204" pitchFamily="34" charset="0"/>
              </a:defRPr>
            </a:lvl4pPr>
            <a:lvl5pPr marL="2057400" indent="-228600">
              <a:spcBef>
                <a:spcPts val="1300"/>
              </a:spcBef>
              <a:buSzPct val="100000"/>
              <a:buFont typeface="Helvetica" panose="020B0604020202020204" pitchFamily="34" charset="0"/>
              <a:buChar char="»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ヒラギノ角ゴ ProN W3" pitchFamily="-84" charset="-128"/>
                <a:sym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ts val="1300"/>
              </a:spcBef>
              <a:spcAft>
                <a:spcPct val="0"/>
              </a:spcAft>
              <a:buSzPct val="100000"/>
              <a:buFont typeface="Helvetica" panose="020B0604020202020204" pitchFamily="34" charset="0"/>
              <a:buChar char="»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ヒラギノ角ゴ ProN W3" pitchFamily="-84" charset="-128"/>
                <a:sym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ts val="1300"/>
              </a:spcBef>
              <a:spcAft>
                <a:spcPct val="0"/>
              </a:spcAft>
              <a:buSzPct val="100000"/>
              <a:buFont typeface="Helvetica" panose="020B0604020202020204" pitchFamily="34" charset="0"/>
              <a:buChar char="»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ヒラギノ角ゴ ProN W3" pitchFamily="-84" charset="-128"/>
                <a:sym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ts val="1300"/>
              </a:spcBef>
              <a:spcAft>
                <a:spcPct val="0"/>
              </a:spcAft>
              <a:buSzPct val="100000"/>
              <a:buFont typeface="Helvetica" panose="020B0604020202020204" pitchFamily="34" charset="0"/>
              <a:buChar char="»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ヒラギノ角ゴ ProN W3" pitchFamily="-84" charset="-128"/>
                <a:sym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ts val="1300"/>
              </a:spcBef>
              <a:spcAft>
                <a:spcPct val="0"/>
              </a:spcAft>
              <a:buSzPct val="100000"/>
              <a:buFont typeface="Helvetica" panose="020B0604020202020204" pitchFamily="34" charset="0"/>
              <a:buChar char="»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ヒラギノ角ゴ ProN W3" pitchFamily="-84" charset="-128"/>
                <a:sym typeface="Helvetica" panose="020B0604020202020204" pitchFamily="34" charset="0"/>
              </a:defRPr>
            </a:lvl9pPr>
          </a:lstStyle>
          <a:p>
            <a:pPr algn="r">
              <a:spcBef>
                <a:spcPts val="650"/>
              </a:spcBef>
              <a:buClrTx/>
              <a:buSzTx/>
              <a:buNone/>
            </a:pPr>
            <a:endParaRPr lang="en-US" altLang="en-US" sz="1000" b="0">
              <a:latin typeface="Times" panose="02020603050405020304" pitchFamily="18" charset="0"/>
              <a:ea typeface="ヒラギノ明朝 ProN W3" pitchFamily="-84" charset="-128"/>
              <a:cs typeface="Times" panose="02020603050405020304" pitchFamily="18" charset="0"/>
              <a:sym typeface="Times" panose="02020603050405020304" pitchFamily="18" charset="0"/>
            </a:endParaRPr>
          </a:p>
        </p:txBody>
      </p:sp>
      <p:sp>
        <p:nvSpPr>
          <p:cNvPr id="62468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133350" bIns="45720" rtlCol="0" anchor="ctr">
            <a:normAutofit/>
          </a:bodyPr>
          <a:lstStyle/>
          <a:p>
            <a:pPr>
              <a:defRPr/>
            </a:pPr>
            <a:r>
              <a:rPr lang="en-US" altLang="en-US" dirty="0" err="1" smtClean="0"/>
              <a:t>Merkur</a:t>
            </a:r>
            <a:r>
              <a:rPr lang="en-US" altLang="en-US" dirty="0" smtClean="0"/>
              <a:t> und der </a:t>
            </a:r>
            <a:r>
              <a:rPr lang="en-US" altLang="en-US" dirty="0" err="1" smtClean="0"/>
              <a:t>Mond</a:t>
            </a:r>
            <a:r>
              <a:rPr lang="en-US" altLang="en-US" dirty="0" smtClean="0"/>
              <a:t>: Krater</a:t>
            </a:r>
            <a:endParaRPr lang="en-US" altLang="en-US" dirty="0" smtClean="0"/>
          </a:p>
        </p:txBody>
      </p:sp>
      <p:sp>
        <p:nvSpPr>
          <p:cNvPr id="62469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 vert="horz" lIns="91440" tIns="45720" rIns="133350" bIns="45720" rtlCol="0">
            <a:normAutofit/>
          </a:bodyPr>
          <a:lstStyle/>
          <a:p>
            <a:pPr eaLnBrk="1" hangingPunct="1">
              <a:buFont typeface="Arial" charset="0"/>
              <a:buChar char="•"/>
              <a:defRPr/>
            </a:pPr>
            <a:endParaRPr lang="en-US">
              <a:sym typeface="Arial" charset="0"/>
            </a:endParaRPr>
          </a:p>
        </p:txBody>
      </p:sp>
      <p:pic>
        <p:nvPicPr>
          <p:cNvPr id="90119" name="Picture 6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0" y="1676400"/>
            <a:ext cx="28067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0120" name="Picture 7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350" y="2006601"/>
            <a:ext cx="4313238" cy="3833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11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67P/</a:t>
            </a:r>
            <a:r>
              <a:rPr lang="de-DE" dirty="0" err="1"/>
              <a:t>Tschurjumow-Gerasimenko</a:t>
            </a:r>
            <a:r>
              <a:rPr lang="de-DE" dirty="0"/>
              <a:t> </a:t>
            </a:r>
          </a:p>
        </p:txBody>
      </p:sp>
      <p:pic>
        <p:nvPicPr>
          <p:cNvPr id="6146" name="Picture 2" descr="http://images04.futurezone.at/rosetta-1.jpg/78.826.187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25" y="1690688"/>
            <a:ext cx="8991600" cy="50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873323" y="1790700"/>
            <a:ext cx="2499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Komet = </a:t>
            </a:r>
            <a:r>
              <a:rPr lang="de-DE" dirty="0" err="1" smtClean="0">
                <a:solidFill>
                  <a:schemeClr val="bg1"/>
                </a:solidFill>
              </a:rPr>
              <a:t>Planetesimal</a:t>
            </a:r>
            <a:r>
              <a:rPr lang="de-DE" dirty="0" smtClean="0">
                <a:solidFill>
                  <a:schemeClr val="bg1"/>
                </a:solidFill>
              </a:rPr>
              <a:t>!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515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tern mit 7 Zacken 21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09" r="14434"/>
          <a:stretch/>
        </p:blipFill>
        <p:spPr>
          <a:xfrm>
            <a:off x="6278522" y="2936293"/>
            <a:ext cx="5697607" cy="1226483"/>
          </a:xfrm>
          <a:prstGeom prst="rect">
            <a:avLst/>
          </a:prstGeom>
        </p:spPr>
      </p:pic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Ausbildung</a:t>
            </a:r>
            <a:r>
              <a:rPr lang="en-US" dirty="0" smtClean="0"/>
              <a:t> der </a:t>
            </a:r>
            <a:r>
              <a:rPr lang="en-US" dirty="0" err="1" smtClean="0"/>
              <a:t>Planeten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910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Planeten-Typen</a:t>
            </a:r>
            <a:endParaRPr lang="en-US" dirty="0"/>
          </a:p>
        </p:txBody>
      </p:sp>
      <p:pic>
        <p:nvPicPr>
          <p:cNvPr id="3" name="Picture 3" descr="http://static.thetimenow.com/img/astronomy/all/solarsystemwiki-Jupiter-compared-with-other-planet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76336"/>
            <a:ext cx="6905625" cy="3876676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7401560" y="2167360"/>
            <a:ext cx="46075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/>
              <a:t>Gasplaneten</a:t>
            </a:r>
            <a:r>
              <a:rPr lang="en-US" sz="2000" dirty="0" smtClean="0"/>
              <a:t>: Jupiter, Saturn</a:t>
            </a:r>
            <a:br>
              <a:rPr lang="en-US" sz="2000" dirty="0" smtClean="0"/>
            </a:br>
            <a:r>
              <a:rPr lang="en-US" sz="2000" dirty="0" smtClean="0"/>
              <a:t>(90% </a:t>
            </a:r>
            <a:r>
              <a:rPr lang="en-US" sz="2000" dirty="0" err="1" smtClean="0"/>
              <a:t>Wasserstoff</a:t>
            </a:r>
            <a:r>
              <a:rPr lang="en-US" sz="2000" dirty="0" smtClean="0"/>
              <a:t> &amp; Helium)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b="1" dirty="0" err="1" smtClean="0"/>
              <a:t>Eisplaneten</a:t>
            </a:r>
            <a:r>
              <a:rPr lang="en-US" sz="2000" dirty="0" smtClean="0"/>
              <a:t>: Uranus, </a:t>
            </a:r>
            <a:r>
              <a:rPr lang="en-US" sz="2000" dirty="0" err="1" smtClean="0"/>
              <a:t>Neptun</a:t>
            </a:r>
            <a:endParaRPr lang="en-US" sz="2000" dirty="0" smtClean="0"/>
          </a:p>
          <a:p>
            <a:r>
              <a:rPr lang="en-US" sz="2000" dirty="0" smtClean="0"/>
              <a:t>(20% </a:t>
            </a:r>
            <a:r>
              <a:rPr lang="en-US" sz="2000" dirty="0" err="1" smtClean="0"/>
              <a:t>Wasserstoff</a:t>
            </a:r>
            <a:r>
              <a:rPr lang="en-US" sz="2000" dirty="0" smtClean="0"/>
              <a:t> &amp; Helium, </a:t>
            </a:r>
            <a:r>
              <a:rPr lang="en-US" sz="2000" dirty="0" err="1" smtClean="0"/>
              <a:t>Restmasse</a:t>
            </a:r>
            <a:r>
              <a:rPr lang="en-US" sz="2000" dirty="0" smtClean="0"/>
              <a:t> in </a:t>
            </a:r>
            <a:r>
              <a:rPr lang="en-US" sz="2000" dirty="0" err="1" smtClean="0"/>
              <a:t>schwereren</a:t>
            </a:r>
            <a:r>
              <a:rPr lang="en-US" sz="2000" dirty="0" smtClean="0"/>
              <a:t> </a:t>
            </a:r>
            <a:r>
              <a:rPr lang="en-US" sz="2000" dirty="0" err="1" smtClean="0"/>
              <a:t>Elementen</a:t>
            </a:r>
            <a:r>
              <a:rPr lang="en-US" sz="2000" dirty="0" smtClean="0"/>
              <a:t>)</a:t>
            </a:r>
          </a:p>
          <a:p>
            <a:endParaRPr lang="en-US" sz="2000" dirty="0"/>
          </a:p>
          <a:p>
            <a:r>
              <a:rPr lang="en-US" sz="2000" b="1" dirty="0" err="1" smtClean="0"/>
              <a:t>Gesteinsplaneten</a:t>
            </a:r>
            <a:r>
              <a:rPr lang="en-US" sz="2000" dirty="0" smtClean="0"/>
              <a:t>: </a:t>
            </a:r>
            <a:r>
              <a:rPr lang="en-US" sz="2000" dirty="0" err="1" smtClean="0"/>
              <a:t>Merkur</a:t>
            </a:r>
            <a:r>
              <a:rPr lang="en-US" sz="2000" dirty="0" smtClean="0"/>
              <a:t>, Venus, </a:t>
            </a:r>
            <a:r>
              <a:rPr lang="en-US" sz="2000" dirty="0" err="1" smtClean="0"/>
              <a:t>Erde</a:t>
            </a:r>
            <a:r>
              <a:rPr lang="en-US" sz="2000" dirty="0" smtClean="0"/>
              <a:t>, Mars </a:t>
            </a:r>
            <a:br>
              <a:rPr lang="en-US" sz="2000" dirty="0" smtClean="0"/>
            </a:br>
            <a:r>
              <a:rPr lang="en-US" sz="2000" dirty="0" smtClean="0"/>
              <a:t>(</a:t>
            </a:r>
            <a:r>
              <a:rPr lang="en-US" sz="2000" dirty="0" err="1" smtClean="0"/>
              <a:t>feste</a:t>
            </a:r>
            <a:r>
              <a:rPr lang="en-US" sz="2000" dirty="0" smtClean="0"/>
              <a:t> </a:t>
            </a:r>
            <a:r>
              <a:rPr lang="en-US" sz="2000" dirty="0" err="1" smtClean="0"/>
              <a:t>Oberfläche</a:t>
            </a:r>
            <a:r>
              <a:rPr lang="en-US" sz="2000" dirty="0" smtClean="0"/>
              <a:t>, </a:t>
            </a:r>
            <a:r>
              <a:rPr lang="en-US" sz="2000" dirty="0" err="1" smtClean="0"/>
              <a:t>Eisenkern</a:t>
            </a:r>
            <a:r>
              <a:rPr lang="en-US" sz="2000" dirty="0" smtClean="0"/>
              <a:t>, </a:t>
            </a:r>
            <a:r>
              <a:rPr lang="en-US" sz="2000" dirty="0" err="1" smtClean="0"/>
              <a:t>Silikate</a:t>
            </a:r>
            <a:r>
              <a:rPr lang="en-US" sz="2000" dirty="0" smtClean="0"/>
              <a:t>,…)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1176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2655753" y="61913"/>
            <a:ext cx="6724650" cy="672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lipse 13"/>
          <p:cNvSpPr/>
          <p:nvPr/>
        </p:nvSpPr>
        <p:spPr>
          <a:xfrm>
            <a:off x="3020559" y="426720"/>
            <a:ext cx="5995036" cy="599503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llipse 14"/>
          <p:cNvSpPr/>
          <p:nvPr/>
        </p:nvSpPr>
        <p:spPr>
          <a:xfrm>
            <a:off x="3599361" y="1005840"/>
            <a:ext cx="4837432" cy="4837432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Ellipse 15"/>
          <p:cNvSpPr/>
          <p:nvPr/>
        </p:nvSpPr>
        <p:spPr>
          <a:xfrm>
            <a:off x="4219439" y="1625600"/>
            <a:ext cx="3597276" cy="35972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Ellipse 16"/>
          <p:cNvSpPr/>
          <p:nvPr/>
        </p:nvSpPr>
        <p:spPr>
          <a:xfrm>
            <a:off x="4566745" y="1973224"/>
            <a:ext cx="2902664" cy="2902664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Ellipse 17"/>
          <p:cNvSpPr/>
          <p:nvPr/>
        </p:nvSpPr>
        <p:spPr>
          <a:xfrm>
            <a:off x="5582978" y="501122"/>
            <a:ext cx="438150" cy="390525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llipse 18"/>
          <p:cNvSpPr/>
          <p:nvPr/>
        </p:nvSpPr>
        <p:spPr>
          <a:xfrm>
            <a:off x="5357613" y="608275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Ellipse 19"/>
          <p:cNvSpPr/>
          <p:nvPr/>
        </p:nvSpPr>
        <p:spPr>
          <a:xfrm>
            <a:off x="5981879" y="586133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Ellipse 20"/>
          <p:cNvSpPr/>
          <p:nvPr/>
        </p:nvSpPr>
        <p:spPr>
          <a:xfrm>
            <a:off x="5844227" y="789787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Ellipse 21"/>
          <p:cNvSpPr/>
          <p:nvPr/>
        </p:nvSpPr>
        <p:spPr>
          <a:xfrm>
            <a:off x="6221541" y="696725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Ellipse 22"/>
          <p:cNvSpPr/>
          <p:nvPr/>
        </p:nvSpPr>
        <p:spPr>
          <a:xfrm>
            <a:off x="6016435" y="767551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Ellipse 23"/>
          <p:cNvSpPr/>
          <p:nvPr/>
        </p:nvSpPr>
        <p:spPr>
          <a:xfrm>
            <a:off x="6531402" y="586133"/>
            <a:ext cx="134907" cy="141652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uppieren 31"/>
          <p:cNvGrpSpPr/>
          <p:nvPr/>
        </p:nvGrpSpPr>
        <p:grpSpPr>
          <a:xfrm rot="19421353">
            <a:off x="3896987" y="942048"/>
            <a:ext cx="1315441" cy="450756"/>
            <a:chOff x="1329161" y="870417"/>
            <a:chExt cx="1315441" cy="450756"/>
          </a:xfrm>
        </p:grpSpPr>
        <p:sp>
          <p:nvSpPr>
            <p:cNvPr id="25" name="Ellipse 24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Ellipse 25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Ellipse 26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Ellipse 27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Ellipse 28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Ellipse 29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Ellipse 30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uppieren 32"/>
          <p:cNvGrpSpPr/>
          <p:nvPr/>
        </p:nvGrpSpPr>
        <p:grpSpPr>
          <a:xfrm rot="7047351">
            <a:off x="2956160" y="2036114"/>
            <a:ext cx="1315441" cy="450756"/>
            <a:chOff x="1329161" y="870417"/>
            <a:chExt cx="1315441" cy="450756"/>
          </a:xfrm>
        </p:grpSpPr>
        <p:sp>
          <p:nvSpPr>
            <p:cNvPr id="34" name="Ellipse 33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Ellipse 34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Ellipse 35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Ellipse 36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lipse 37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Ellipse 38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Ellipse 39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uppieren 40"/>
          <p:cNvGrpSpPr/>
          <p:nvPr/>
        </p:nvGrpSpPr>
        <p:grpSpPr>
          <a:xfrm rot="13255885">
            <a:off x="6322835" y="635235"/>
            <a:ext cx="1315441" cy="450756"/>
            <a:chOff x="1329161" y="870417"/>
            <a:chExt cx="1315441" cy="450756"/>
          </a:xfrm>
        </p:grpSpPr>
        <p:sp>
          <p:nvSpPr>
            <p:cNvPr id="42" name="Ellipse 41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Ellipse 42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Ellipse 43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Ellipse 44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Ellipse 45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Ellipse 46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Ellipse 47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" name="Gruppieren 48"/>
          <p:cNvGrpSpPr/>
          <p:nvPr/>
        </p:nvGrpSpPr>
        <p:grpSpPr>
          <a:xfrm rot="13976327">
            <a:off x="7209348" y="1211969"/>
            <a:ext cx="1315441" cy="450756"/>
            <a:chOff x="1329161" y="870417"/>
            <a:chExt cx="1315441" cy="450756"/>
          </a:xfrm>
        </p:grpSpPr>
        <p:sp>
          <p:nvSpPr>
            <p:cNvPr id="50" name="Ellipse 49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Ellipse 50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lipse 51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Ellipse 52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Ellipse 53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Ellipse 54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Ellipse 55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7" name="Gruppieren 56"/>
          <p:cNvGrpSpPr/>
          <p:nvPr/>
        </p:nvGrpSpPr>
        <p:grpSpPr>
          <a:xfrm rot="16200000">
            <a:off x="8032473" y="2708520"/>
            <a:ext cx="1315441" cy="450756"/>
            <a:chOff x="1329161" y="870417"/>
            <a:chExt cx="1315441" cy="450756"/>
          </a:xfrm>
        </p:grpSpPr>
        <p:sp>
          <p:nvSpPr>
            <p:cNvPr id="58" name="Ellipse 57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Ellipse 58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Ellipse 59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Ellipse 60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Ellipse 61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Ellipse 62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Ellipse 63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5" name="Gruppieren 64"/>
          <p:cNvGrpSpPr/>
          <p:nvPr/>
        </p:nvGrpSpPr>
        <p:grpSpPr>
          <a:xfrm rot="15532646">
            <a:off x="7910053" y="2302426"/>
            <a:ext cx="1315441" cy="450756"/>
            <a:chOff x="1329161" y="870417"/>
            <a:chExt cx="1315441" cy="450756"/>
          </a:xfrm>
        </p:grpSpPr>
        <p:sp>
          <p:nvSpPr>
            <p:cNvPr id="66" name="Ellipse 65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Ellipse 66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Ellipse 67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Ellipse 68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Ellipse 69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Ellipse 70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Ellipse 71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uppieren 72"/>
          <p:cNvGrpSpPr/>
          <p:nvPr/>
        </p:nvGrpSpPr>
        <p:grpSpPr>
          <a:xfrm rot="17082519">
            <a:off x="7769134" y="4235961"/>
            <a:ext cx="1315441" cy="450756"/>
            <a:chOff x="1329161" y="870417"/>
            <a:chExt cx="1315441" cy="450756"/>
          </a:xfrm>
        </p:grpSpPr>
        <p:sp>
          <p:nvSpPr>
            <p:cNvPr id="74" name="Ellipse 73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Ellipse 74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Ellipse 75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Ellipse 76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Ellipse 77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Ellipse 78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Ellipse 79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uppieren 80"/>
          <p:cNvGrpSpPr/>
          <p:nvPr/>
        </p:nvGrpSpPr>
        <p:grpSpPr>
          <a:xfrm rot="8301305">
            <a:off x="6981469" y="5384773"/>
            <a:ext cx="1315441" cy="450756"/>
            <a:chOff x="1329161" y="870417"/>
            <a:chExt cx="1315441" cy="450756"/>
          </a:xfrm>
        </p:grpSpPr>
        <p:sp>
          <p:nvSpPr>
            <p:cNvPr id="82" name="Ellipse 81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Ellipse 82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Ellipse 83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Ellipse 84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Ellipse 85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Ellipse 86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Ellipse 87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9" name="Gruppieren 88"/>
          <p:cNvGrpSpPr/>
          <p:nvPr/>
        </p:nvGrpSpPr>
        <p:grpSpPr>
          <a:xfrm rot="16200000">
            <a:off x="2649028" y="3368070"/>
            <a:ext cx="1315441" cy="450756"/>
            <a:chOff x="1329161" y="870417"/>
            <a:chExt cx="1315441" cy="450756"/>
          </a:xfrm>
        </p:grpSpPr>
        <p:sp>
          <p:nvSpPr>
            <p:cNvPr id="90" name="Ellipse 89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Ellipse 90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Ellipse 91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Ellipse 92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Ellipse 93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Ellipse 94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Ellipse 95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uppieren 96"/>
          <p:cNvGrpSpPr/>
          <p:nvPr/>
        </p:nvGrpSpPr>
        <p:grpSpPr>
          <a:xfrm rot="16200000">
            <a:off x="3064646" y="4495239"/>
            <a:ext cx="1315441" cy="450756"/>
            <a:chOff x="1329161" y="870417"/>
            <a:chExt cx="1315441" cy="450756"/>
          </a:xfrm>
        </p:grpSpPr>
        <p:sp>
          <p:nvSpPr>
            <p:cNvPr id="98" name="Ellipse 97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Ellipse 98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Ellipse 99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Ellipse 100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Ellipse 101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Ellipse 102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Ellipse 103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uppieren 104"/>
          <p:cNvGrpSpPr/>
          <p:nvPr/>
        </p:nvGrpSpPr>
        <p:grpSpPr>
          <a:xfrm rot="14066160">
            <a:off x="3561905" y="5085169"/>
            <a:ext cx="1315441" cy="450756"/>
            <a:chOff x="1329161" y="870417"/>
            <a:chExt cx="1315441" cy="450756"/>
          </a:xfrm>
        </p:grpSpPr>
        <p:sp>
          <p:nvSpPr>
            <p:cNvPr id="106" name="Ellipse 105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Ellipse 106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Ellipse 107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Ellipse 108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Ellipse 109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Ellipse 110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Ellipse 111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3" name="Gruppieren 112"/>
          <p:cNvGrpSpPr/>
          <p:nvPr/>
        </p:nvGrpSpPr>
        <p:grpSpPr>
          <a:xfrm rot="12273302">
            <a:off x="4399985" y="5643039"/>
            <a:ext cx="1315441" cy="450756"/>
            <a:chOff x="1329161" y="870417"/>
            <a:chExt cx="1315441" cy="450756"/>
          </a:xfrm>
        </p:grpSpPr>
        <p:sp>
          <p:nvSpPr>
            <p:cNvPr id="114" name="Ellipse 113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Ellipse 114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Ellipse 115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Ellipse 116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Ellipse 117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Ellipse 118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Ellipse 119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1" name="Gruppieren 120"/>
          <p:cNvGrpSpPr/>
          <p:nvPr/>
        </p:nvGrpSpPr>
        <p:grpSpPr>
          <a:xfrm rot="21212775">
            <a:off x="5918393" y="5831110"/>
            <a:ext cx="1315441" cy="450756"/>
            <a:chOff x="1329161" y="870417"/>
            <a:chExt cx="1315441" cy="450756"/>
          </a:xfrm>
        </p:grpSpPr>
        <p:sp>
          <p:nvSpPr>
            <p:cNvPr id="122" name="Ellipse 121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Ellipse 122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Ellipse 123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Ellipse 124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Ellipse 125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Ellipse 126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Ellipse 127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9" name="Gruppieren 128"/>
          <p:cNvGrpSpPr/>
          <p:nvPr/>
        </p:nvGrpSpPr>
        <p:grpSpPr>
          <a:xfrm rot="12361931">
            <a:off x="5762823" y="1669232"/>
            <a:ext cx="1315441" cy="450756"/>
            <a:chOff x="1329161" y="870417"/>
            <a:chExt cx="1315441" cy="450756"/>
          </a:xfrm>
        </p:grpSpPr>
        <p:sp>
          <p:nvSpPr>
            <p:cNvPr id="130" name="Ellipse 129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Ellipse 130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Ellipse 131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Ellipse 132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Ellipse 133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Ellipse 134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Ellipse 135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7" name="Gruppieren 136"/>
          <p:cNvGrpSpPr/>
          <p:nvPr/>
        </p:nvGrpSpPr>
        <p:grpSpPr>
          <a:xfrm rot="15532646">
            <a:off x="6893667" y="2943236"/>
            <a:ext cx="1315441" cy="450756"/>
            <a:chOff x="1329161" y="870417"/>
            <a:chExt cx="1315441" cy="450756"/>
          </a:xfrm>
        </p:grpSpPr>
        <p:sp>
          <p:nvSpPr>
            <p:cNvPr id="138" name="Ellipse 137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Ellipse 138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Ellipse 139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Ellipse 140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Ellipse 141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Ellipse 142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Ellipse 143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uppieren 144"/>
          <p:cNvGrpSpPr/>
          <p:nvPr/>
        </p:nvGrpSpPr>
        <p:grpSpPr>
          <a:xfrm rot="8448322">
            <a:off x="4513811" y="1903151"/>
            <a:ext cx="1315441" cy="450756"/>
            <a:chOff x="1329161" y="870417"/>
            <a:chExt cx="1315441" cy="450756"/>
          </a:xfrm>
        </p:grpSpPr>
        <p:sp>
          <p:nvSpPr>
            <p:cNvPr id="146" name="Ellipse 145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Ellipse 146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Ellipse 147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Ellipse 148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Ellipse 149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Ellipse 150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Ellipse 151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3" name="Gruppieren 152"/>
          <p:cNvGrpSpPr/>
          <p:nvPr/>
        </p:nvGrpSpPr>
        <p:grpSpPr>
          <a:xfrm rot="18602434">
            <a:off x="6576571" y="4197705"/>
            <a:ext cx="1315441" cy="450756"/>
            <a:chOff x="1329161" y="870417"/>
            <a:chExt cx="1315441" cy="450756"/>
          </a:xfrm>
        </p:grpSpPr>
        <p:sp>
          <p:nvSpPr>
            <p:cNvPr id="154" name="Ellipse 153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Ellipse 154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Ellipse 155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Ellipse 156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Ellipse 157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Ellipse 158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Ellipse 159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1" name="Gruppieren 160"/>
          <p:cNvGrpSpPr/>
          <p:nvPr/>
        </p:nvGrpSpPr>
        <p:grpSpPr>
          <a:xfrm rot="4027106">
            <a:off x="3832872" y="3485717"/>
            <a:ext cx="1315441" cy="450756"/>
            <a:chOff x="1329161" y="870417"/>
            <a:chExt cx="1315441" cy="450756"/>
          </a:xfrm>
        </p:grpSpPr>
        <p:sp>
          <p:nvSpPr>
            <p:cNvPr id="162" name="Ellipse 161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Ellipse 162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Ellipse 163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Ellipse 164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Ellipse 165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Ellipse 166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Ellipse 167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9" name="Gruppieren 168"/>
          <p:cNvGrpSpPr/>
          <p:nvPr/>
        </p:nvGrpSpPr>
        <p:grpSpPr>
          <a:xfrm rot="989423">
            <a:off x="5163288" y="4749462"/>
            <a:ext cx="1315441" cy="450756"/>
            <a:chOff x="1329161" y="870417"/>
            <a:chExt cx="1315441" cy="450756"/>
          </a:xfrm>
        </p:grpSpPr>
        <p:sp>
          <p:nvSpPr>
            <p:cNvPr id="170" name="Ellipse 169"/>
            <p:cNvSpPr/>
            <p:nvPr/>
          </p:nvSpPr>
          <p:spPr>
            <a:xfrm rot="15567213">
              <a:off x="1557898" y="894229"/>
              <a:ext cx="438150" cy="390525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Ellipse 170"/>
            <p:cNvSpPr/>
            <p:nvPr/>
          </p:nvSpPr>
          <p:spPr>
            <a:xfrm rot="15567213">
              <a:off x="1332533" y="100138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Ellipse 171"/>
            <p:cNvSpPr/>
            <p:nvPr/>
          </p:nvSpPr>
          <p:spPr>
            <a:xfrm rot="15567213">
              <a:off x="1956799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Ellipse 172"/>
            <p:cNvSpPr/>
            <p:nvPr/>
          </p:nvSpPr>
          <p:spPr>
            <a:xfrm rot="15567213">
              <a:off x="1819147" y="1182894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Ellipse 173"/>
            <p:cNvSpPr/>
            <p:nvPr/>
          </p:nvSpPr>
          <p:spPr>
            <a:xfrm rot="15567213">
              <a:off x="2196461" y="1089832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Ellipse 174"/>
            <p:cNvSpPr/>
            <p:nvPr/>
          </p:nvSpPr>
          <p:spPr>
            <a:xfrm rot="15567213">
              <a:off x="1991355" y="1160658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Ellipse 175"/>
            <p:cNvSpPr/>
            <p:nvPr/>
          </p:nvSpPr>
          <p:spPr>
            <a:xfrm rot="15567213">
              <a:off x="2506322" y="979240"/>
              <a:ext cx="134907" cy="14165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Stern mit 7 Zacken 12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8" name="Textfeld 177"/>
          <p:cNvSpPr txBox="1"/>
          <p:nvPr/>
        </p:nvSpPr>
        <p:spPr>
          <a:xfrm flipH="1">
            <a:off x="9646919" y="2715982"/>
            <a:ext cx="221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Innere</a:t>
            </a:r>
            <a:r>
              <a:rPr lang="en-US" dirty="0" smtClean="0"/>
              <a:t> </a:t>
            </a:r>
            <a:r>
              <a:rPr lang="en-US" dirty="0" err="1" smtClean="0"/>
              <a:t>Schalen</a:t>
            </a:r>
            <a:r>
              <a:rPr lang="en-US" dirty="0" smtClean="0"/>
              <a:t> </a:t>
            </a:r>
            <a:r>
              <a:rPr lang="en-US" dirty="0" err="1" smtClean="0"/>
              <a:t>liefern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genügend</a:t>
            </a:r>
            <a:r>
              <a:rPr lang="en-US" dirty="0" smtClean="0"/>
              <a:t> Masse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Riesenplaneten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83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15606" y="2312128"/>
            <a:ext cx="12004944" cy="22242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Stern mit 7 Zacken 21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09" r="14434"/>
          <a:stretch/>
        </p:blipFill>
        <p:spPr>
          <a:xfrm>
            <a:off x="6278522" y="2936293"/>
            <a:ext cx="5697607" cy="1226483"/>
          </a:xfrm>
          <a:prstGeom prst="rect">
            <a:avLst/>
          </a:prstGeom>
        </p:spPr>
      </p:pic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Ausbildung</a:t>
            </a:r>
            <a:r>
              <a:rPr lang="en-US" dirty="0" smtClean="0"/>
              <a:t> der </a:t>
            </a:r>
            <a:r>
              <a:rPr lang="en-US" dirty="0" err="1" smtClean="0"/>
              <a:t>Planeten</a:t>
            </a:r>
            <a:endParaRPr lang="en-US" dirty="0"/>
          </a:p>
        </p:txBody>
      </p:sp>
      <p:sp>
        <p:nvSpPr>
          <p:cNvPr id="7" name="Geschweifte Klammer rechts 6"/>
          <p:cNvSpPr/>
          <p:nvPr/>
        </p:nvSpPr>
        <p:spPr>
          <a:xfrm rot="5400000">
            <a:off x="9729448" y="3999208"/>
            <a:ext cx="353101" cy="1788162"/>
          </a:xfrm>
          <a:prstGeom prst="rightBrace">
            <a:avLst>
              <a:gd name="adj1" fmla="val 164105"/>
              <a:gd name="adj2" fmla="val 5207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eschweifte Klammer rechts 7"/>
          <p:cNvSpPr/>
          <p:nvPr/>
        </p:nvSpPr>
        <p:spPr>
          <a:xfrm rot="5400000">
            <a:off x="7311012" y="3724887"/>
            <a:ext cx="353101" cy="2418081"/>
          </a:xfrm>
          <a:prstGeom prst="rightBrace">
            <a:avLst>
              <a:gd name="adj1" fmla="val 164105"/>
              <a:gd name="adj2" fmla="val 5207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eschweifte Klammer rechts 8"/>
          <p:cNvSpPr/>
          <p:nvPr/>
        </p:nvSpPr>
        <p:spPr>
          <a:xfrm rot="5400000">
            <a:off x="11280783" y="4374494"/>
            <a:ext cx="353101" cy="1037590"/>
          </a:xfrm>
          <a:prstGeom prst="rightBrace">
            <a:avLst>
              <a:gd name="adj1" fmla="val 164105"/>
              <a:gd name="adj2" fmla="val 5207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7051040" y="5331507"/>
            <a:ext cx="4852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Stein                           </a:t>
            </a:r>
            <a:r>
              <a:rPr lang="en-US" dirty="0" smtClean="0"/>
              <a:t>     Gas                   </a:t>
            </a:r>
            <a:r>
              <a:rPr lang="en-US" dirty="0" err="1" smtClean="0"/>
              <a:t>Eis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465" y="5626252"/>
            <a:ext cx="1131735" cy="113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778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2655753" y="61913"/>
            <a:ext cx="6724650" cy="6724650"/>
          </a:xfrm>
          <a:prstGeom prst="ellipse">
            <a:avLst/>
          </a:prstGeom>
          <a:gradFill flip="none" rotWithShape="1">
            <a:gsLst>
              <a:gs pos="0">
                <a:srgbClr val="C0000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ern mit 7 Zacken 12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feld 7"/>
          <p:cNvSpPr txBox="1"/>
          <p:nvPr/>
        </p:nvSpPr>
        <p:spPr>
          <a:xfrm flipH="1">
            <a:off x="9646919" y="2715982"/>
            <a:ext cx="221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Innere</a:t>
            </a:r>
            <a:r>
              <a:rPr lang="en-US" dirty="0" smtClean="0"/>
              <a:t> </a:t>
            </a:r>
            <a:r>
              <a:rPr lang="en-US" dirty="0" err="1" smtClean="0"/>
              <a:t>Scheibe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heiß</a:t>
            </a:r>
            <a:r>
              <a:rPr lang="en-US" dirty="0" smtClean="0"/>
              <a:t> und </a:t>
            </a:r>
            <a:r>
              <a:rPr lang="en-US" dirty="0" err="1" smtClean="0"/>
              <a:t>kühlt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außen</a:t>
            </a:r>
            <a:r>
              <a:rPr lang="en-US" dirty="0" smtClean="0"/>
              <a:t> </a:t>
            </a:r>
            <a:r>
              <a:rPr lang="en-US" dirty="0" err="1" smtClean="0"/>
              <a:t>hin</a:t>
            </a:r>
            <a:r>
              <a:rPr lang="en-US" dirty="0" smtClean="0"/>
              <a:t> ab.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39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de-DE" altLang="en-US" dirty="0" smtClean="0"/>
              <a:t>Staub eisgekühlt</a:t>
            </a:r>
            <a:endParaRPr lang="de-DE" altLang="en-US" dirty="0"/>
          </a:p>
        </p:txBody>
      </p:sp>
      <p:sp>
        <p:nvSpPr>
          <p:cNvPr id="119814" name="Oval 6"/>
          <p:cNvSpPr>
            <a:spLocks noChangeArrowheads="1"/>
          </p:cNvSpPr>
          <p:nvPr/>
        </p:nvSpPr>
        <p:spPr bwMode="auto">
          <a:xfrm>
            <a:off x="3863975" y="4941889"/>
            <a:ext cx="433388" cy="433387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19820" name="Oval 12"/>
          <p:cNvSpPr>
            <a:spLocks noChangeArrowheads="1"/>
          </p:cNvSpPr>
          <p:nvPr/>
        </p:nvSpPr>
        <p:spPr bwMode="auto">
          <a:xfrm>
            <a:off x="6743700" y="4652964"/>
            <a:ext cx="433388" cy="433387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19821" name="Oval 13"/>
          <p:cNvSpPr>
            <a:spLocks noChangeArrowheads="1"/>
          </p:cNvSpPr>
          <p:nvPr/>
        </p:nvSpPr>
        <p:spPr bwMode="auto">
          <a:xfrm>
            <a:off x="7896225" y="4797425"/>
            <a:ext cx="433388" cy="433388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19822" name="Oval 14"/>
          <p:cNvSpPr>
            <a:spLocks noChangeArrowheads="1"/>
          </p:cNvSpPr>
          <p:nvPr/>
        </p:nvSpPr>
        <p:spPr bwMode="auto">
          <a:xfrm>
            <a:off x="8975725" y="5013325"/>
            <a:ext cx="433388" cy="433388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19823" name="Line 15"/>
          <p:cNvSpPr>
            <a:spLocks noChangeShapeType="1"/>
          </p:cNvSpPr>
          <p:nvPr/>
        </p:nvSpPr>
        <p:spPr bwMode="auto">
          <a:xfrm flipH="1">
            <a:off x="4781551" y="4941888"/>
            <a:ext cx="593725" cy="68262"/>
          </a:xfrm>
          <a:prstGeom prst="line">
            <a:avLst/>
          </a:prstGeom>
          <a:noFill/>
          <a:ln w="50800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9824" name="Oval 16"/>
          <p:cNvSpPr>
            <a:spLocks noChangeArrowheads="1"/>
          </p:cNvSpPr>
          <p:nvPr/>
        </p:nvSpPr>
        <p:spPr bwMode="auto">
          <a:xfrm>
            <a:off x="4583114" y="4797425"/>
            <a:ext cx="433387" cy="433388"/>
          </a:xfrm>
          <a:prstGeom prst="ellipse">
            <a:avLst/>
          </a:prstGeom>
          <a:solidFill>
            <a:srgbClr val="0000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119825" name="Oval 17"/>
          <p:cNvSpPr>
            <a:spLocks noChangeArrowheads="1"/>
          </p:cNvSpPr>
          <p:nvPr/>
        </p:nvSpPr>
        <p:spPr bwMode="auto">
          <a:xfrm>
            <a:off x="5159375" y="4724400"/>
            <a:ext cx="433388" cy="433388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  <a:latin typeface="Arial" panose="020B0604020202020204" pitchFamily="34" charset="0"/>
              </a:rPr>
              <a:t>C</a:t>
            </a:r>
          </a:p>
        </p:txBody>
      </p:sp>
      <p:grpSp>
        <p:nvGrpSpPr>
          <p:cNvPr id="119826" name="Group 18"/>
          <p:cNvGrpSpPr>
            <a:grpSpLocks/>
          </p:cNvGrpSpPr>
          <p:nvPr/>
        </p:nvGrpSpPr>
        <p:grpSpPr bwMode="auto">
          <a:xfrm>
            <a:off x="4583113" y="4724401"/>
            <a:ext cx="1009650" cy="506413"/>
            <a:chOff x="1927" y="2205"/>
            <a:chExt cx="636" cy="319"/>
          </a:xfrm>
        </p:grpSpPr>
        <p:sp>
          <p:nvSpPr>
            <p:cNvPr id="119827" name="Line 19"/>
            <p:cNvSpPr>
              <a:spLocks noChangeShapeType="1"/>
            </p:cNvSpPr>
            <p:nvPr/>
          </p:nvSpPr>
          <p:spPr bwMode="auto">
            <a:xfrm flipH="1">
              <a:off x="2052" y="2342"/>
              <a:ext cx="374" cy="43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28" name="Oval 20"/>
            <p:cNvSpPr>
              <a:spLocks noChangeArrowheads="1"/>
            </p:cNvSpPr>
            <p:nvPr/>
          </p:nvSpPr>
          <p:spPr bwMode="auto">
            <a:xfrm>
              <a:off x="1927" y="2251"/>
              <a:ext cx="273" cy="273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>
                  <a:solidFill>
                    <a:srgbClr val="FFFF00"/>
                  </a:solidFill>
                  <a:latin typeface="Arial" panose="020B0604020202020204" pitchFamily="34" charset="0"/>
                </a:rPr>
                <a:t>H</a:t>
              </a:r>
            </a:p>
          </p:txBody>
        </p:sp>
        <p:sp>
          <p:nvSpPr>
            <p:cNvPr id="119829" name="Oval 21"/>
            <p:cNvSpPr>
              <a:spLocks noChangeArrowheads="1"/>
            </p:cNvSpPr>
            <p:nvPr/>
          </p:nvSpPr>
          <p:spPr bwMode="auto">
            <a:xfrm>
              <a:off x="2290" y="2205"/>
              <a:ext cx="273" cy="273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>
                  <a:solidFill>
                    <a:srgbClr val="FFFF00"/>
                  </a:solidFill>
                  <a:latin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119830" name="AutoShape 22"/>
          <p:cNvSpPr>
            <a:spLocks noChangeArrowheads="1"/>
          </p:cNvSpPr>
          <p:nvPr/>
        </p:nvSpPr>
        <p:spPr bwMode="auto">
          <a:xfrm>
            <a:off x="4872038" y="4797425"/>
            <a:ext cx="431800" cy="431800"/>
          </a:xfrm>
          <a:prstGeom prst="irregularSeal1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119836" name="Group 28"/>
          <p:cNvGrpSpPr>
            <a:grpSpLocks/>
          </p:cNvGrpSpPr>
          <p:nvPr/>
        </p:nvGrpSpPr>
        <p:grpSpPr bwMode="auto">
          <a:xfrm rot="2623618">
            <a:off x="2351088" y="4941889"/>
            <a:ext cx="1079500" cy="504825"/>
            <a:chOff x="1111" y="2205"/>
            <a:chExt cx="680" cy="318"/>
          </a:xfrm>
        </p:grpSpPr>
        <p:sp>
          <p:nvSpPr>
            <p:cNvPr id="119835" name="Line 27"/>
            <p:cNvSpPr>
              <a:spLocks noChangeShapeType="1"/>
            </p:cNvSpPr>
            <p:nvPr/>
          </p:nvSpPr>
          <p:spPr bwMode="auto">
            <a:xfrm flipV="1">
              <a:off x="1287" y="2344"/>
              <a:ext cx="369" cy="13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31" name="Oval 23"/>
            <p:cNvSpPr>
              <a:spLocks noChangeArrowheads="1"/>
            </p:cNvSpPr>
            <p:nvPr/>
          </p:nvSpPr>
          <p:spPr bwMode="auto">
            <a:xfrm>
              <a:off x="1111" y="2205"/>
              <a:ext cx="318" cy="31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/>
                <a:t>O</a:t>
              </a:r>
            </a:p>
          </p:txBody>
        </p:sp>
        <p:sp>
          <p:nvSpPr>
            <p:cNvPr id="119832" name="Oval 24"/>
            <p:cNvSpPr>
              <a:spLocks noChangeArrowheads="1"/>
            </p:cNvSpPr>
            <p:nvPr/>
          </p:nvSpPr>
          <p:spPr bwMode="auto">
            <a:xfrm>
              <a:off x="1519" y="2205"/>
              <a:ext cx="272" cy="273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>
                  <a:solidFill>
                    <a:srgbClr val="FFFF00"/>
                  </a:solidFill>
                </a:rPr>
                <a:t>C</a:t>
              </a:r>
            </a:p>
          </p:txBody>
        </p:sp>
      </p:grpSp>
      <p:grpSp>
        <p:nvGrpSpPr>
          <p:cNvPr id="119837" name="Group 29"/>
          <p:cNvGrpSpPr>
            <a:grpSpLocks/>
          </p:cNvGrpSpPr>
          <p:nvPr/>
        </p:nvGrpSpPr>
        <p:grpSpPr bwMode="auto">
          <a:xfrm>
            <a:off x="4800600" y="4365626"/>
            <a:ext cx="1079500" cy="504825"/>
            <a:chOff x="1111" y="2205"/>
            <a:chExt cx="680" cy="318"/>
          </a:xfrm>
        </p:grpSpPr>
        <p:sp>
          <p:nvSpPr>
            <p:cNvPr id="119838" name="Line 30"/>
            <p:cNvSpPr>
              <a:spLocks noChangeShapeType="1"/>
            </p:cNvSpPr>
            <p:nvPr/>
          </p:nvSpPr>
          <p:spPr bwMode="auto">
            <a:xfrm flipV="1">
              <a:off x="1287" y="2344"/>
              <a:ext cx="369" cy="13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39" name="Oval 31"/>
            <p:cNvSpPr>
              <a:spLocks noChangeArrowheads="1"/>
            </p:cNvSpPr>
            <p:nvPr/>
          </p:nvSpPr>
          <p:spPr bwMode="auto">
            <a:xfrm>
              <a:off x="1111" y="2205"/>
              <a:ext cx="318" cy="31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/>
                <a:t>O</a:t>
              </a:r>
            </a:p>
          </p:txBody>
        </p:sp>
        <p:sp>
          <p:nvSpPr>
            <p:cNvPr id="119840" name="Oval 32"/>
            <p:cNvSpPr>
              <a:spLocks noChangeArrowheads="1"/>
            </p:cNvSpPr>
            <p:nvPr/>
          </p:nvSpPr>
          <p:spPr bwMode="auto">
            <a:xfrm>
              <a:off x="1519" y="2205"/>
              <a:ext cx="272" cy="273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>
                  <a:solidFill>
                    <a:srgbClr val="FFFF00"/>
                  </a:solidFill>
                </a:rPr>
                <a:t>C</a:t>
              </a:r>
            </a:p>
          </p:txBody>
        </p:sp>
      </p:grpSp>
      <p:grpSp>
        <p:nvGrpSpPr>
          <p:cNvPr id="119841" name="Group 33"/>
          <p:cNvGrpSpPr>
            <a:grpSpLocks/>
          </p:cNvGrpSpPr>
          <p:nvPr/>
        </p:nvGrpSpPr>
        <p:grpSpPr bwMode="auto">
          <a:xfrm>
            <a:off x="7535863" y="4437064"/>
            <a:ext cx="1079500" cy="504825"/>
            <a:chOff x="1111" y="2205"/>
            <a:chExt cx="680" cy="318"/>
          </a:xfrm>
        </p:grpSpPr>
        <p:sp>
          <p:nvSpPr>
            <p:cNvPr id="119842" name="Line 34"/>
            <p:cNvSpPr>
              <a:spLocks noChangeShapeType="1"/>
            </p:cNvSpPr>
            <p:nvPr/>
          </p:nvSpPr>
          <p:spPr bwMode="auto">
            <a:xfrm flipV="1">
              <a:off x="1287" y="2344"/>
              <a:ext cx="369" cy="13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3" name="Oval 35"/>
            <p:cNvSpPr>
              <a:spLocks noChangeArrowheads="1"/>
            </p:cNvSpPr>
            <p:nvPr/>
          </p:nvSpPr>
          <p:spPr bwMode="auto">
            <a:xfrm>
              <a:off x="1111" y="2205"/>
              <a:ext cx="318" cy="31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/>
                <a:t>O</a:t>
              </a:r>
            </a:p>
          </p:txBody>
        </p:sp>
        <p:sp>
          <p:nvSpPr>
            <p:cNvPr id="119844" name="Oval 36"/>
            <p:cNvSpPr>
              <a:spLocks noChangeArrowheads="1"/>
            </p:cNvSpPr>
            <p:nvPr/>
          </p:nvSpPr>
          <p:spPr bwMode="auto">
            <a:xfrm>
              <a:off x="1519" y="2205"/>
              <a:ext cx="272" cy="273"/>
            </a:xfrm>
            <a:prstGeom prst="ellipse">
              <a:avLst/>
            </a:prstGeom>
            <a:solidFill>
              <a:srgbClr val="FF99CC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>
                  <a:solidFill>
                    <a:srgbClr val="FFFF00"/>
                  </a:solidFill>
                </a:rPr>
                <a:t>C</a:t>
              </a:r>
            </a:p>
          </p:txBody>
        </p:sp>
      </p:grpSp>
      <p:sp>
        <p:nvSpPr>
          <p:cNvPr id="119853" name="Oval 45"/>
          <p:cNvSpPr>
            <a:spLocks noChangeArrowheads="1"/>
          </p:cNvSpPr>
          <p:nvPr/>
        </p:nvSpPr>
        <p:spPr bwMode="auto">
          <a:xfrm>
            <a:off x="3359151" y="5013326"/>
            <a:ext cx="504825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/>
              <a:t>O</a:t>
            </a:r>
          </a:p>
        </p:txBody>
      </p:sp>
      <p:sp>
        <p:nvSpPr>
          <p:cNvPr id="119857" name="Oval 49"/>
          <p:cNvSpPr>
            <a:spLocks noChangeArrowheads="1"/>
          </p:cNvSpPr>
          <p:nvPr/>
        </p:nvSpPr>
        <p:spPr bwMode="auto">
          <a:xfrm>
            <a:off x="7032626" y="4365626"/>
            <a:ext cx="504825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/>
              <a:t>O</a:t>
            </a:r>
          </a:p>
        </p:txBody>
      </p:sp>
      <p:sp>
        <p:nvSpPr>
          <p:cNvPr id="119858" name="Oval 50"/>
          <p:cNvSpPr>
            <a:spLocks noChangeArrowheads="1"/>
          </p:cNvSpPr>
          <p:nvPr/>
        </p:nvSpPr>
        <p:spPr bwMode="auto">
          <a:xfrm>
            <a:off x="6311900" y="4508500"/>
            <a:ext cx="431800" cy="433388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119859" name="Oval 51"/>
          <p:cNvSpPr>
            <a:spLocks noChangeArrowheads="1"/>
          </p:cNvSpPr>
          <p:nvPr/>
        </p:nvSpPr>
        <p:spPr bwMode="auto">
          <a:xfrm>
            <a:off x="1919288" y="5661025"/>
            <a:ext cx="431800" cy="433388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119860" name="Oval 52"/>
          <p:cNvSpPr>
            <a:spLocks noChangeArrowheads="1"/>
          </p:cNvSpPr>
          <p:nvPr/>
        </p:nvSpPr>
        <p:spPr bwMode="auto">
          <a:xfrm>
            <a:off x="9625013" y="5300664"/>
            <a:ext cx="431800" cy="433387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119861" name="Oval 53"/>
          <p:cNvSpPr>
            <a:spLocks noChangeArrowheads="1"/>
          </p:cNvSpPr>
          <p:nvPr/>
        </p:nvSpPr>
        <p:spPr bwMode="auto">
          <a:xfrm>
            <a:off x="5951538" y="4652964"/>
            <a:ext cx="431800" cy="433387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119862" name="Oval 54"/>
          <p:cNvSpPr>
            <a:spLocks noChangeArrowheads="1"/>
          </p:cNvSpPr>
          <p:nvPr/>
        </p:nvSpPr>
        <p:spPr bwMode="auto">
          <a:xfrm>
            <a:off x="8904288" y="4581525"/>
            <a:ext cx="431800" cy="433388"/>
          </a:xfrm>
          <a:prstGeom prst="ellipse">
            <a:avLst/>
          </a:prstGeom>
          <a:solidFill>
            <a:srgbClr val="FF99CC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>
                <a:solidFill>
                  <a:srgbClr val="FFFF00"/>
                </a:solidFill>
              </a:rPr>
              <a:t>C</a:t>
            </a:r>
          </a:p>
        </p:txBody>
      </p:sp>
      <p:sp>
        <p:nvSpPr>
          <p:cNvPr id="119863" name="Oval 55"/>
          <p:cNvSpPr>
            <a:spLocks noChangeArrowheads="1"/>
          </p:cNvSpPr>
          <p:nvPr/>
        </p:nvSpPr>
        <p:spPr bwMode="auto">
          <a:xfrm>
            <a:off x="3575051" y="4508501"/>
            <a:ext cx="504825" cy="5048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de-DE" altLang="en-US"/>
              <a:t>O</a:t>
            </a:r>
          </a:p>
        </p:txBody>
      </p:sp>
      <p:grpSp>
        <p:nvGrpSpPr>
          <p:cNvPr id="119867" name="Group 59"/>
          <p:cNvGrpSpPr>
            <a:grpSpLocks/>
          </p:cNvGrpSpPr>
          <p:nvPr/>
        </p:nvGrpSpPr>
        <p:grpSpPr bwMode="auto">
          <a:xfrm>
            <a:off x="407988" y="3573463"/>
            <a:ext cx="11664951" cy="6121400"/>
            <a:chOff x="-703" y="2251"/>
            <a:chExt cx="7348" cy="3856"/>
          </a:xfrm>
        </p:grpSpPr>
        <p:sp>
          <p:nvSpPr>
            <p:cNvPr id="119864" name="Oval 56" descr="Zeitungspapier"/>
            <p:cNvSpPr>
              <a:spLocks noChangeArrowheads="1"/>
            </p:cNvSpPr>
            <p:nvPr/>
          </p:nvSpPr>
          <p:spPr bwMode="auto">
            <a:xfrm>
              <a:off x="-703" y="2251"/>
              <a:ext cx="7348" cy="3856"/>
            </a:xfrm>
            <a:prstGeom prst="ellipse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de-DE" altLang="en-US"/>
            </a:p>
          </p:txBody>
        </p:sp>
        <p:sp>
          <p:nvSpPr>
            <p:cNvPr id="119866" name="Text Box 58" descr="Zeitungspapier"/>
            <p:cNvSpPr txBox="1">
              <a:spLocks noChangeArrowheads="1"/>
            </p:cNvSpPr>
            <p:nvPr/>
          </p:nvSpPr>
          <p:spPr bwMode="auto">
            <a:xfrm>
              <a:off x="2109" y="2432"/>
              <a:ext cx="1266" cy="407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de-DE" altLang="en-US" sz="36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Eisschicht</a:t>
              </a:r>
            </a:p>
          </p:txBody>
        </p:sp>
      </p:grpSp>
      <p:grpSp>
        <p:nvGrpSpPr>
          <p:cNvPr id="119854" name="Group 46"/>
          <p:cNvGrpSpPr>
            <a:grpSpLocks/>
          </p:cNvGrpSpPr>
          <p:nvPr/>
        </p:nvGrpSpPr>
        <p:grpSpPr bwMode="auto">
          <a:xfrm>
            <a:off x="7896225" y="3933825"/>
            <a:ext cx="1150938" cy="1081088"/>
            <a:chOff x="1202" y="1752"/>
            <a:chExt cx="725" cy="681"/>
          </a:xfrm>
        </p:grpSpPr>
        <p:sp>
          <p:nvSpPr>
            <p:cNvPr id="119850" name="Line 42"/>
            <p:cNvSpPr>
              <a:spLocks noChangeShapeType="1"/>
            </p:cNvSpPr>
            <p:nvPr/>
          </p:nvSpPr>
          <p:spPr bwMode="auto">
            <a:xfrm flipV="1">
              <a:off x="1723" y="1936"/>
              <a:ext cx="63" cy="290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6" name="Line 38"/>
            <p:cNvSpPr>
              <a:spLocks noChangeShapeType="1"/>
            </p:cNvSpPr>
            <p:nvPr/>
          </p:nvSpPr>
          <p:spPr bwMode="auto">
            <a:xfrm flipV="1">
              <a:off x="1378" y="1891"/>
              <a:ext cx="369" cy="13"/>
            </a:xfrm>
            <a:prstGeom prst="line">
              <a:avLst/>
            </a:prstGeom>
            <a:noFill/>
            <a:ln w="50800">
              <a:solidFill>
                <a:srgbClr val="FF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19847" name="Oval 39"/>
            <p:cNvSpPr>
              <a:spLocks noChangeArrowheads="1"/>
            </p:cNvSpPr>
            <p:nvPr/>
          </p:nvSpPr>
          <p:spPr bwMode="auto">
            <a:xfrm>
              <a:off x="1202" y="1752"/>
              <a:ext cx="318" cy="31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/>
                <a:t>O</a:t>
              </a:r>
            </a:p>
          </p:txBody>
        </p:sp>
        <p:sp>
          <p:nvSpPr>
            <p:cNvPr id="119849" name="Oval 41"/>
            <p:cNvSpPr>
              <a:spLocks noChangeArrowheads="1"/>
            </p:cNvSpPr>
            <p:nvPr/>
          </p:nvSpPr>
          <p:spPr bwMode="auto">
            <a:xfrm>
              <a:off x="1655" y="1752"/>
              <a:ext cx="272" cy="272"/>
            </a:xfrm>
            <a:prstGeom prst="ellipse">
              <a:avLst/>
            </a:prstGeom>
            <a:solidFill>
              <a:schemeClr val="tx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>
                  <a:solidFill>
                    <a:srgbClr val="FFFF00"/>
                  </a:solidFill>
                </a:rPr>
                <a:t>H</a:t>
              </a:r>
            </a:p>
          </p:txBody>
        </p:sp>
        <p:sp>
          <p:nvSpPr>
            <p:cNvPr id="119851" name="Oval 43"/>
            <p:cNvSpPr>
              <a:spLocks noChangeArrowheads="1"/>
            </p:cNvSpPr>
            <p:nvPr/>
          </p:nvSpPr>
          <p:spPr bwMode="auto">
            <a:xfrm>
              <a:off x="1565" y="2115"/>
              <a:ext cx="318" cy="31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/>
                <a:t>O</a:t>
              </a:r>
            </a:p>
          </p:txBody>
        </p:sp>
      </p:grpSp>
      <p:grpSp>
        <p:nvGrpSpPr>
          <p:cNvPr id="119811" name="Group 3"/>
          <p:cNvGrpSpPr>
            <a:grpSpLocks/>
          </p:cNvGrpSpPr>
          <p:nvPr/>
        </p:nvGrpSpPr>
        <p:grpSpPr bwMode="auto">
          <a:xfrm>
            <a:off x="1524000" y="5094289"/>
            <a:ext cx="9144000" cy="3527425"/>
            <a:chOff x="158" y="2976"/>
            <a:chExt cx="5602" cy="2222"/>
          </a:xfrm>
        </p:grpSpPr>
        <p:sp>
          <p:nvSpPr>
            <p:cNvPr id="119812" name="Oval 4"/>
            <p:cNvSpPr>
              <a:spLocks noChangeArrowheads="1"/>
            </p:cNvSpPr>
            <p:nvPr/>
          </p:nvSpPr>
          <p:spPr bwMode="auto">
            <a:xfrm rot="-145906">
              <a:off x="158" y="2976"/>
              <a:ext cx="5602" cy="2222"/>
            </a:xfrm>
            <a:prstGeom prst="ellipse">
              <a:avLst/>
            </a:prstGeom>
            <a:solidFill>
              <a:srgbClr val="9933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9813" name="Rectangle 5"/>
            <p:cNvSpPr>
              <a:spLocks noChangeArrowheads="1"/>
            </p:cNvSpPr>
            <p:nvPr/>
          </p:nvSpPr>
          <p:spPr bwMode="auto">
            <a:xfrm>
              <a:off x="2517" y="3199"/>
              <a:ext cx="576" cy="5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de-DE" altLang="en-US" sz="360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panose="020B0604020202020204" pitchFamily="34" charset="0"/>
                </a:rPr>
                <a:t>Staubkorn</a:t>
              </a:r>
            </a:p>
          </p:txBody>
        </p:sp>
      </p:grpSp>
      <p:sp>
        <p:nvSpPr>
          <p:cNvPr id="119868" name="AutoShape 60"/>
          <p:cNvSpPr>
            <a:spLocks noChangeArrowheads="1"/>
          </p:cNvSpPr>
          <p:nvPr/>
        </p:nvSpPr>
        <p:spPr bwMode="auto">
          <a:xfrm>
            <a:off x="7824789" y="3429001"/>
            <a:ext cx="1512887" cy="1871663"/>
          </a:xfrm>
          <a:prstGeom prst="irregularSeal1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0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98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1198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198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25" presetID="2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1198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0" fill="hold"/>
                                        <p:tgtEl>
                                          <p:spTgt spid="1198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98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98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9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1198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9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2000" fill="hold"/>
                                        <p:tgtEl>
                                          <p:spTgt spid="119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2000" fill="hold"/>
                                        <p:tgtEl>
                                          <p:spTgt spid="119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000" fill="hold"/>
                                        <p:tgtEl>
                                          <p:spTgt spid="1198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000" fill="hold"/>
                                        <p:tgtEl>
                                          <p:spTgt spid="1198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00" fill="hold"/>
                                        <p:tgtEl>
                                          <p:spTgt spid="119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000" fill="hold"/>
                                        <p:tgtEl>
                                          <p:spTgt spid="119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000" fill="hold"/>
                                        <p:tgtEl>
                                          <p:spTgt spid="1198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000" fill="hold"/>
                                        <p:tgtEl>
                                          <p:spTgt spid="1198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000" fill="hold"/>
                                        <p:tgtEl>
                                          <p:spTgt spid="119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000" fill="hold"/>
                                        <p:tgtEl>
                                          <p:spTgt spid="119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0" fill="hold"/>
                                        <p:tgtEl>
                                          <p:spTgt spid="119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2000" fill="hold"/>
                                        <p:tgtEl>
                                          <p:spTgt spid="119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1198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1198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000" fill="hold"/>
                                        <p:tgtEl>
                                          <p:spTgt spid="119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000" fill="hold"/>
                                        <p:tgtEl>
                                          <p:spTgt spid="119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000" fill="hold"/>
                                        <p:tgtEl>
                                          <p:spTgt spid="119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000" fill="hold"/>
                                        <p:tgtEl>
                                          <p:spTgt spid="119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2000" fill="hold"/>
                                        <p:tgtEl>
                                          <p:spTgt spid="119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2000" fill="hold"/>
                                        <p:tgtEl>
                                          <p:spTgt spid="119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2000" fill="hold"/>
                                        <p:tgtEl>
                                          <p:spTgt spid="119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2000" fill="hold"/>
                                        <p:tgtEl>
                                          <p:spTgt spid="119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 nodeType="clickPar">
                      <p:stCondLst>
                        <p:cond delay="indefinite"/>
                      </p:stCondLst>
                      <p:childTnLst>
                        <p:par>
                          <p:cTn id="10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98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19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1198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1198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119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1198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9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823" grpId="0" animBg="1"/>
      <p:bldP spid="119823" grpId="1" animBg="1"/>
      <p:bldP spid="119824" grpId="0" animBg="1"/>
      <p:bldP spid="119825" grpId="0" animBg="1"/>
      <p:bldP spid="119830" grpId="0" animBg="1"/>
      <p:bldP spid="119830" grpId="1" animBg="1"/>
      <p:bldP spid="119853" grpId="0" animBg="1"/>
      <p:bldP spid="119857" grpId="0" animBg="1"/>
      <p:bldP spid="119858" grpId="0" animBg="1"/>
      <p:bldP spid="119859" grpId="0" animBg="1"/>
      <p:bldP spid="119860" grpId="0" animBg="1"/>
      <p:bldP spid="119861" grpId="0" animBg="1"/>
      <p:bldP spid="119862" grpId="0" animBg="1"/>
      <p:bldP spid="119863" grpId="0" animBg="1"/>
      <p:bldP spid="119868" grpId="0" animBg="1"/>
      <p:bldP spid="11986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Rectangle 14"/>
          <p:cNvSpPr>
            <a:spLocks noChangeArrowheads="1"/>
          </p:cNvSpPr>
          <p:nvPr/>
        </p:nvSpPr>
        <p:spPr bwMode="auto">
          <a:xfrm>
            <a:off x="3135789" y="1935243"/>
            <a:ext cx="5638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en-US" sz="2800" dirty="0" smtClean="0"/>
              <a:t>Die original 11 </a:t>
            </a:r>
            <a:r>
              <a:rPr lang="en-US" altLang="en-US" sz="2800" dirty="0"/>
              <a:t>(Joy, 1945)</a:t>
            </a:r>
          </a:p>
          <a:p>
            <a:pPr lvl="1" algn="ctr" eaLnBrk="1" hangingPunct="1">
              <a:lnSpc>
                <a:spcPct val="90000"/>
              </a:lnSpc>
            </a:pPr>
            <a:r>
              <a:rPr lang="en-US" altLang="en-US" sz="2200" dirty="0" smtClean="0"/>
              <a:t>Sterne </a:t>
            </a:r>
            <a:r>
              <a:rPr lang="en-US" altLang="en-US" sz="2200" dirty="0" err="1" smtClean="0"/>
              <a:t>mit</a:t>
            </a:r>
            <a:r>
              <a:rPr lang="en-US" altLang="en-US" sz="2200" dirty="0" smtClean="0"/>
              <a:t> irregular </a:t>
            </a:r>
            <a:r>
              <a:rPr lang="en-US" altLang="en-US" sz="2200" dirty="0" err="1" smtClean="0"/>
              <a:t>variierendem</a:t>
            </a:r>
            <a:r>
              <a:rPr lang="en-US" altLang="en-US" sz="2200" dirty="0" smtClean="0"/>
              <a:t>  </a:t>
            </a:r>
            <a:r>
              <a:rPr lang="en-US" altLang="en-US" sz="2200" dirty="0" err="1" smtClean="0"/>
              <a:t>Fluß</a:t>
            </a:r>
            <a:endParaRPr lang="en-US" altLang="en-US" sz="2200" dirty="0"/>
          </a:p>
          <a:p>
            <a:pPr lvl="1" algn="ctr" eaLnBrk="1" hangingPunct="1">
              <a:lnSpc>
                <a:spcPct val="90000"/>
              </a:lnSpc>
            </a:pPr>
            <a:r>
              <a:rPr lang="en-US" altLang="en-US" sz="2200" dirty="0"/>
              <a:t> </a:t>
            </a:r>
            <a:r>
              <a:rPr lang="en-US" altLang="en-US" sz="2200" dirty="0" err="1" smtClean="0"/>
              <a:t>Stellare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Absorptionsfeatures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ähnlich</a:t>
            </a:r>
            <a:r>
              <a:rPr lang="en-US" altLang="en-US" sz="2200" dirty="0" smtClean="0"/>
              <a:t> der </a:t>
            </a:r>
            <a:r>
              <a:rPr lang="en-US" altLang="en-US" sz="2200" dirty="0" err="1" smtClean="0"/>
              <a:t>Sonne</a:t>
            </a:r>
            <a:endParaRPr lang="en-US" altLang="en-US" sz="2200" dirty="0"/>
          </a:p>
          <a:p>
            <a:pPr lvl="1" algn="ctr" eaLnBrk="1" hangingPunct="1">
              <a:lnSpc>
                <a:spcPct val="90000"/>
              </a:lnSpc>
            </a:pPr>
            <a:r>
              <a:rPr lang="en-US" altLang="en-US" sz="2200" dirty="0" smtClean="0"/>
              <a:t>Oft </a:t>
            </a:r>
            <a:r>
              <a:rPr lang="en-US" altLang="en-US" sz="2200" dirty="0" err="1" smtClean="0"/>
              <a:t>benachbart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zu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hellen</a:t>
            </a:r>
            <a:r>
              <a:rPr lang="en-US" altLang="en-US" sz="2200" dirty="0" smtClean="0"/>
              <a:t>/</a:t>
            </a:r>
            <a:r>
              <a:rPr lang="en-US" altLang="en-US" sz="2200" dirty="0" err="1" smtClean="0"/>
              <a:t>dunklen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Nebeln</a:t>
            </a:r>
            <a:endParaRPr lang="en-US" altLang="en-US" sz="2200" dirty="0"/>
          </a:p>
          <a:p>
            <a:pPr lvl="1" algn="ctr" eaLnBrk="1" hangingPunct="1">
              <a:lnSpc>
                <a:spcPct val="90000"/>
              </a:lnSpc>
            </a:pPr>
            <a:r>
              <a:rPr lang="en-US" altLang="en-US" sz="2200" dirty="0" err="1" smtClean="0"/>
              <a:t>Merkwürdige</a:t>
            </a:r>
            <a:r>
              <a:rPr lang="en-US" altLang="en-US" sz="2200" dirty="0" smtClean="0"/>
              <a:t> </a:t>
            </a:r>
            <a:r>
              <a:rPr lang="en-US" altLang="en-US" sz="2200" dirty="0" err="1" smtClean="0"/>
              <a:t>Emissionlinien</a:t>
            </a:r>
            <a:endParaRPr lang="en-US" altLang="en-US" sz="24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5213350" y="5050077"/>
            <a:ext cx="1765300" cy="1822211"/>
            <a:chOff x="5254625" y="833439"/>
            <a:chExt cx="1765300" cy="1822211"/>
          </a:xfrm>
        </p:grpSpPr>
        <p:pic>
          <p:nvPicPr>
            <p:cNvPr id="7174" name="Picture 4" descr="ttau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625" y="833439"/>
              <a:ext cx="1765300" cy="179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5" name="Text Box 15"/>
            <p:cNvSpPr txBox="1">
              <a:spLocks noChangeArrowheads="1"/>
            </p:cNvSpPr>
            <p:nvPr/>
          </p:nvSpPr>
          <p:spPr bwMode="auto">
            <a:xfrm>
              <a:off x="5407026" y="2286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T Tau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991517" y="1360806"/>
            <a:ext cx="1654176" cy="1524000"/>
            <a:chOff x="3502025" y="1138238"/>
            <a:chExt cx="1654176" cy="1524000"/>
          </a:xfrm>
        </p:grpSpPr>
        <p:pic>
          <p:nvPicPr>
            <p:cNvPr id="7175" name="Picture 5" descr="rcra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025" y="1138238"/>
              <a:ext cx="1600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7" name="Text Box 17"/>
            <p:cNvSpPr txBox="1">
              <a:spLocks noChangeArrowheads="1"/>
            </p:cNvSpPr>
            <p:nvPr/>
          </p:nvSpPr>
          <p:spPr bwMode="auto">
            <a:xfrm>
              <a:off x="3654426" y="22101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R CrA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80963" y="2566987"/>
            <a:ext cx="1781175" cy="1609725"/>
            <a:chOff x="1825626" y="1824039"/>
            <a:chExt cx="1781175" cy="1609725"/>
          </a:xfrm>
        </p:grpSpPr>
        <p:pic>
          <p:nvPicPr>
            <p:cNvPr id="7177" name="Picture 7" descr="rulup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26" y="1824039"/>
              <a:ext cx="1781175" cy="160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8" name="Text Box 18"/>
            <p:cNvSpPr txBox="1">
              <a:spLocks noChangeArrowheads="1"/>
            </p:cNvSpPr>
            <p:nvPr/>
          </p:nvSpPr>
          <p:spPr bwMode="auto">
            <a:xfrm>
              <a:off x="1901826" y="29721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dirty="0">
                  <a:solidFill>
                    <a:schemeClr val="bg1"/>
                  </a:solidFill>
                </a:rPr>
                <a:t>RU </a:t>
              </a:r>
              <a:r>
                <a:rPr lang="en-US" altLang="en-US" sz="1800" dirty="0" err="1">
                  <a:solidFill>
                    <a:schemeClr val="bg1"/>
                  </a:solidFill>
                </a:rPr>
                <a:t>Lup</a:t>
              </a:r>
              <a:endParaRPr lang="en-US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9349106" y="1928099"/>
            <a:ext cx="1774825" cy="1747837"/>
            <a:chOff x="8607426" y="1824039"/>
            <a:chExt cx="1774825" cy="1747837"/>
          </a:xfrm>
        </p:grpSpPr>
        <p:pic>
          <p:nvPicPr>
            <p:cNvPr id="7178" name="Picture 8" descr="rytau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426" y="1824039"/>
              <a:ext cx="1774825" cy="1747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9" name="Text Box 19"/>
            <p:cNvSpPr txBox="1">
              <a:spLocks noChangeArrowheads="1"/>
            </p:cNvSpPr>
            <p:nvPr/>
          </p:nvSpPr>
          <p:spPr bwMode="auto">
            <a:xfrm>
              <a:off x="8759826" y="3048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RY Tau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10048240" y="3539174"/>
            <a:ext cx="1828800" cy="1820862"/>
            <a:chOff x="8836025" y="3348038"/>
            <a:chExt cx="1828800" cy="1820862"/>
          </a:xfrm>
        </p:grpSpPr>
        <p:pic>
          <p:nvPicPr>
            <p:cNvPr id="7179" name="Picture 9" descr="scra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6025" y="3348038"/>
              <a:ext cx="1828800" cy="1820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20"/>
            <p:cNvSpPr txBox="1">
              <a:spLocks noChangeArrowheads="1"/>
            </p:cNvSpPr>
            <p:nvPr/>
          </p:nvSpPr>
          <p:spPr bwMode="auto">
            <a:xfrm>
              <a:off x="8912226" y="44961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S CrA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752601" y="4343400"/>
            <a:ext cx="1584325" cy="1600200"/>
            <a:chOff x="1752601" y="4343400"/>
            <a:chExt cx="1584325" cy="1600200"/>
          </a:xfrm>
        </p:grpSpPr>
        <p:pic>
          <p:nvPicPr>
            <p:cNvPr id="7180" name="Picture 10" descr="uxtau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1" y="4343400"/>
              <a:ext cx="158432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1" name="Text Box 21"/>
            <p:cNvSpPr txBox="1">
              <a:spLocks noChangeArrowheads="1"/>
            </p:cNvSpPr>
            <p:nvPr/>
          </p:nvSpPr>
          <p:spPr bwMode="auto">
            <a:xfrm>
              <a:off x="1828801" y="5567680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UX Tau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3349626" y="5405438"/>
            <a:ext cx="1501775" cy="1447800"/>
            <a:chOff x="3349626" y="5405438"/>
            <a:chExt cx="1501775" cy="1447800"/>
          </a:xfrm>
        </p:grpSpPr>
        <p:pic>
          <p:nvPicPr>
            <p:cNvPr id="7181" name="Picture 11" descr="uyaur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6" y="5405438"/>
              <a:ext cx="1408113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22"/>
            <p:cNvSpPr txBox="1">
              <a:spLocks noChangeArrowheads="1"/>
            </p:cNvSpPr>
            <p:nvPr/>
          </p:nvSpPr>
          <p:spPr bwMode="auto">
            <a:xfrm>
              <a:off x="3349626" y="6477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UY Aur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7388225" y="5375276"/>
            <a:ext cx="1524000" cy="1477963"/>
            <a:chOff x="7388225" y="5375276"/>
            <a:chExt cx="1524000" cy="1477963"/>
          </a:xfrm>
        </p:grpSpPr>
        <p:pic>
          <p:nvPicPr>
            <p:cNvPr id="7182" name="Picture 12" descr="uztau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8225" y="5375276"/>
              <a:ext cx="1524000" cy="147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3" name="Text Box 23"/>
            <p:cNvSpPr txBox="1">
              <a:spLocks noChangeArrowheads="1"/>
            </p:cNvSpPr>
            <p:nvPr/>
          </p:nvSpPr>
          <p:spPr bwMode="auto">
            <a:xfrm>
              <a:off x="7388226" y="6477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UZ Tau</a:t>
              </a: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8683625" y="4872039"/>
            <a:ext cx="1654176" cy="1627187"/>
            <a:chOff x="8683625" y="4872039"/>
            <a:chExt cx="1654176" cy="1627187"/>
          </a:xfrm>
        </p:grpSpPr>
        <p:pic>
          <p:nvPicPr>
            <p:cNvPr id="7183" name="Picture 13" descr="xztau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3625" y="4872039"/>
              <a:ext cx="1627188" cy="162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4" name="Text Box 24"/>
            <p:cNvSpPr txBox="1">
              <a:spLocks noChangeArrowheads="1"/>
            </p:cNvSpPr>
            <p:nvPr/>
          </p:nvSpPr>
          <p:spPr bwMode="auto">
            <a:xfrm>
              <a:off x="8836026" y="6096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XZ Tau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de-DE" dirty="0" smtClean="0"/>
              <a:t>Entdeckung</a:t>
            </a:r>
            <a:r>
              <a:rPr lang="en-US" dirty="0" smtClean="0"/>
              <a:t> der T </a:t>
            </a:r>
            <a:r>
              <a:rPr lang="en-US" dirty="0" err="1" smtClean="0"/>
              <a:t>Tauri</a:t>
            </a:r>
            <a:r>
              <a:rPr lang="en-US" dirty="0" smtClean="0"/>
              <a:t> Sterne</a:t>
            </a:r>
            <a:endParaRPr lang="en-US" dirty="0"/>
          </a:p>
        </p:txBody>
      </p:sp>
      <p:pic>
        <p:nvPicPr>
          <p:cNvPr id="34" name="Picture 6" descr="rmon_smal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265" y="1445855"/>
            <a:ext cx="1587500" cy="153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 Box 16"/>
          <p:cNvSpPr txBox="1">
            <a:spLocks noChangeArrowheads="1"/>
          </p:cNvSpPr>
          <p:nvPr/>
        </p:nvSpPr>
        <p:spPr bwMode="auto">
          <a:xfrm>
            <a:off x="8622666" y="2593934"/>
            <a:ext cx="15017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Bef>
                <a:spcPct val="50000"/>
              </a:spcBef>
              <a:buFontTx/>
              <a:buNone/>
            </a:pPr>
            <a:r>
              <a:rPr lang="en-US" altLang="en-US" sz="1800" dirty="0">
                <a:solidFill>
                  <a:schemeClr val="bg1"/>
                </a:solidFill>
              </a:rPr>
              <a:t>R Mon</a:t>
            </a:r>
          </a:p>
        </p:txBody>
      </p:sp>
    </p:spTree>
    <p:extLst>
      <p:ext uri="{BB962C8B-B14F-4D97-AF65-F5344CB8AC3E}">
        <p14:creationId xmlns:p14="http://schemas.microsoft.com/office/powerpoint/2010/main" val="400727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 2"/>
          <p:cNvSpPr/>
          <p:nvPr/>
        </p:nvSpPr>
        <p:spPr bwMode="auto">
          <a:xfrm rot="16200000">
            <a:off x="5803844" y="-1346279"/>
            <a:ext cx="3024336" cy="94065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rgbClr val="C0000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Oval 3"/>
          <p:cNvSpPr/>
          <p:nvPr/>
        </p:nvSpPr>
        <p:spPr bwMode="auto">
          <a:xfrm>
            <a:off x="808210" y="3104965"/>
            <a:ext cx="790418" cy="648072"/>
          </a:xfrm>
          <a:prstGeom prst="ellipse">
            <a:avLst/>
          </a:prstGeom>
          <a:solidFill>
            <a:srgbClr val="F2D95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Oval 5"/>
          <p:cNvSpPr/>
          <p:nvPr/>
        </p:nvSpPr>
        <p:spPr bwMode="auto">
          <a:xfrm>
            <a:off x="5508452" y="328498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Oval 6"/>
          <p:cNvSpPr/>
          <p:nvPr/>
        </p:nvSpPr>
        <p:spPr bwMode="auto">
          <a:xfrm>
            <a:off x="6451123" y="328498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7"/>
          <p:cNvSpPr/>
          <p:nvPr/>
        </p:nvSpPr>
        <p:spPr bwMode="auto">
          <a:xfrm>
            <a:off x="6981722" y="3419040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8"/>
          <p:cNvSpPr/>
          <p:nvPr/>
        </p:nvSpPr>
        <p:spPr bwMode="auto">
          <a:xfrm>
            <a:off x="7394545" y="316986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9"/>
          <p:cNvSpPr/>
          <p:nvPr/>
        </p:nvSpPr>
        <p:spPr bwMode="auto">
          <a:xfrm>
            <a:off x="7883821" y="3335436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10"/>
          <p:cNvSpPr/>
          <p:nvPr/>
        </p:nvSpPr>
        <p:spPr bwMode="auto">
          <a:xfrm>
            <a:off x="8510009" y="3270537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11"/>
          <p:cNvSpPr/>
          <p:nvPr/>
        </p:nvSpPr>
        <p:spPr bwMode="auto">
          <a:xfrm>
            <a:off x="5936087" y="3097373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10154168" y="3429001"/>
            <a:ext cx="523239" cy="523239"/>
            <a:chOff x="9092319" y="1019476"/>
            <a:chExt cx="523239" cy="523239"/>
          </a:xfrm>
        </p:grpSpPr>
        <p:sp>
          <p:nvSpPr>
            <p:cNvPr id="22" name="Ellipse 21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2" name="Oval 13"/>
          <p:cNvSpPr/>
          <p:nvPr/>
        </p:nvSpPr>
        <p:spPr bwMode="auto">
          <a:xfrm>
            <a:off x="4015648" y="3385888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2588874" y="2257628"/>
            <a:ext cx="1035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2000 K</a:t>
            </a:r>
            <a:endParaRPr lang="en-US" sz="2400" dirty="0"/>
          </a:p>
        </p:txBody>
      </p:sp>
      <p:sp>
        <p:nvSpPr>
          <p:cNvPr id="14" name="Textfeld 13"/>
          <p:cNvSpPr txBox="1"/>
          <p:nvPr/>
        </p:nvSpPr>
        <p:spPr>
          <a:xfrm>
            <a:off x="10982960" y="1475492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30 K</a:t>
            </a:r>
            <a:endParaRPr lang="en-US" sz="2400" dirty="0"/>
          </a:p>
        </p:txBody>
      </p:sp>
      <p:sp>
        <p:nvSpPr>
          <p:cNvPr id="15" name="Oval 13"/>
          <p:cNvSpPr/>
          <p:nvPr/>
        </p:nvSpPr>
        <p:spPr bwMode="auto">
          <a:xfrm>
            <a:off x="3624735" y="3429001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3"/>
          <p:cNvSpPr/>
          <p:nvPr/>
        </p:nvSpPr>
        <p:spPr bwMode="auto">
          <a:xfrm>
            <a:off x="4390306" y="3097373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3"/>
          <p:cNvSpPr/>
          <p:nvPr/>
        </p:nvSpPr>
        <p:spPr bwMode="auto">
          <a:xfrm>
            <a:off x="4474076" y="3549626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Textfeld 18"/>
          <p:cNvSpPr txBox="1"/>
          <p:nvPr/>
        </p:nvSpPr>
        <p:spPr>
          <a:xfrm>
            <a:off x="2612740" y="4501872"/>
            <a:ext cx="1910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Heißes</a:t>
            </a:r>
            <a:r>
              <a:rPr lang="en-US" dirty="0" smtClean="0"/>
              <a:t> Gas</a:t>
            </a:r>
          </a:p>
          <a:p>
            <a:r>
              <a:rPr lang="en-US" dirty="0" err="1" smtClean="0"/>
              <a:t>Staub</a:t>
            </a:r>
            <a:r>
              <a:rPr lang="en-US" dirty="0" smtClean="0"/>
              <a:t> </a:t>
            </a:r>
            <a:r>
              <a:rPr lang="en-US" dirty="0" err="1" smtClean="0"/>
              <a:t>verdampft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20" name="Textfeld 19"/>
          <p:cNvSpPr txBox="1"/>
          <p:nvPr/>
        </p:nvSpPr>
        <p:spPr>
          <a:xfrm>
            <a:off x="5626089" y="5042072"/>
            <a:ext cx="1886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Kühleres</a:t>
            </a:r>
            <a:r>
              <a:rPr lang="en-US" dirty="0" smtClean="0"/>
              <a:t> Gas</a:t>
            </a:r>
          </a:p>
          <a:p>
            <a:r>
              <a:rPr lang="en-US" dirty="0" err="1" smtClean="0"/>
              <a:t>Staub</a:t>
            </a:r>
            <a:r>
              <a:rPr lang="en-US" dirty="0" smtClean="0"/>
              <a:t> </a:t>
            </a:r>
            <a:r>
              <a:rPr lang="en-US" dirty="0" err="1" smtClean="0"/>
              <a:t>kondensiert</a:t>
            </a:r>
            <a:endParaRPr lang="en-US" dirty="0"/>
          </a:p>
        </p:txBody>
      </p:sp>
      <p:sp>
        <p:nvSpPr>
          <p:cNvPr id="21" name="Textfeld 20"/>
          <p:cNvSpPr txBox="1"/>
          <p:nvPr/>
        </p:nvSpPr>
        <p:spPr>
          <a:xfrm>
            <a:off x="8860048" y="4921618"/>
            <a:ext cx="3246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Kaltes</a:t>
            </a:r>
            <a:r>
              <a:rPr lang="en-US" dirty="0" smtClean="0"/>
              <a:t> Gas (H, He)</a:t>
            </a:r>
          </a:p>
          <a:p>
            <a:endParaRPr lang="en-US" dirty="0"/>
          </a:p>
          <a:p>
            <a:r>
              <a:rPr lang="en-US" dirty="0" err="1" smtClean="0"/>
              <a:t>Schwere</a:t>
            </a:r>
            <a:r>
              <a:rPr lang="en-US" dirty="0" smtClean="0"/>
              <a:t> </a:t>
            </a:r>
            <a:r>
              <a:rPr lang="en-US" dirty="0" err="1" smtClean="0"/>
              <a:t>Elemente</a:t>
            </a:r>
            <a:r>
              <a:rPr lang="en-US" dirty="0" smtClean="0"/>
              <a:t> </a:t>
            </a:r>
            <a:r>
              <a:rPr lang="en-US" dirty="0" err="1" smtClean="0"/>
              <a:t>kondensieren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Eis</a:t>
            </a:r>
            <a:r>
              <a:rPr lang="en-US" dirty="0" smtClean="0"/>
              <a:t> auf </a:t>
            </a:r>
            <a:r>
              <a:rPr lang="en-US" dirty="0" err="1" smtClean="0"/>
              <a:t>Stauboberflächen</a:t>
            </a:r>
            <a:endParaRPr lang="en-US" dirty="0" smtClean="0"/>
          </a:p>
          <a:p>
            <a:endParaRPr lang="en-US" dirty="0"/>
          </a:p>
        </p:txBody>
      </p:sp>
      <p:grpSp>
        <p:nvGrpSpPr>
          <p:cNvPr id="24" name="Gruppieren 23"/>
          <p:cNvGrpSpPr/>
          <p:nvPr/>
        </p:nvGrpSpPr>
        <p:grpSpPr>
          <a:xfrm>
            <a:off x="8958336" y="2977769"/>
            <a:ext cx="523239" cy="523239"/>
            <a:chOff x="9092319" y="1019476"/>
            <a:chExt cx="523239" cy="523239"/>
          </a:xfrm>
        </p:grpSpPr>
        <p:sp>
          <p:nvSpPr>
            <p:cNvPr id="25" name="Ellipse 24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9486973" y="3181828"/>
            <a:ext cx="523239" cy="523239"/>
            <a:chOff x="9092319" y="1019476"/>
            <a:chExt cx="523239" cy="523239"/>
          </a:xfrm>
        </p:grpSpPr>
        <p:sp>
          <p:nvSpPr>
            <p:cNvPr id="28" name="Ellipse 27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0198805" y="2761745"/>
            <a:ext cx="523239" cy="523239"/>
            <a:chOff x="9092319" y="1019476"/>
            <a:chExt cx="523239" cy="523239"/>
          </a:xfrm>
        </p:grpSpPr>
        <p:sp>
          <p:nvSpPr>
            <p:cNvPr id="31" name="Ellipse 30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10688081" y="3205385"/>
            <a:ext cx="523239" cy="523239"/>
            <a:chOff x="9092319" y="1019476"/>
            <a:chExt cx="523239" cy="523239"/>
          </a:xfrm>
        </p:grpSpPr>
        <p:sp>
          <p:nvSpPr>
            <p:cNvPr id="34" name="Ellipse 33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11324359" y="3008917"/>
            <a:ext cx="523239" cy="523239"/>
            <a:chOff x="9092319" y="1019476"/>
            <a:chExt cx="523239" cy="523239"/>
          </a:xfrm>
        </p:grpSpPr>
        <p:sp>
          <p:nvSpPr>
            <p:cNvPr id="37" name="Ellipse 36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39" name="Textfeld 38"/>
          <p:cNvSpPr txBox="1"/>
          <p:nvPr/>
        </p:nvSpPr>
        <p:spPr>
          <a:xfrm>
            <a:off x="7629820" y="1475492"/>
            <a:ext cx="21217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150 K @ </a:t>
            </a:r>
            <a:r>
              <a:rPr lang="en-US" sz="2400" dirty="0" smtClean="0"/>
              <a:t>3 AE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968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 2"/>
          <p:cNvSpPr/>
          <p:nvPr/>
        </p:nvSpPr>
        <p:spPr bwMode="auto">
          <a:xfrm rot="16200000">
            <a:off x="5803844" y="-2209879"/>
            <a:ext cx="3024336" cy="94065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rgbClr val="C0000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Oval 3"/>
          <p:cNvSpPr/>
          <p:nvPr/>
        </p:nvSpPr>
        <p:spPr bwMode="auto">
          <a:xfrm>
            <a:off x="808210" y="2241365"/>
            <a:ext cx="790418" cy="648072"/>
          </a:xfrm>
          <a:prstGeom prst="ellipse">
            <a:avLst/>
          </a:prstGeom>
          <a:solidFill>
            <a:srgbClr val="F2D95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Oval 5"/>
          <p:cNvSpPr/>
          <p:nvPr/>
        </p:nvSpPr>
        <p:spPr bwMode="auto">
          <a:xfrm>
            <a:off x="5508452" y="24620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Oval 6"/>
          <p:cNvSpPr/>
          <p:nvPr/>
        </p:nvSpPr>
        <p:spPr bwMode="auto">
          <a:xfrm>
            <a:off x="6451123" y="24620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7"/>
          <p:cNvSpPr/>
          <p:nvPr/>
        </p:nvSpPr>
        <p:spPr bwMode="auto">
          <a:xfrm>
            <a:off x="6981722" y="2596080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8"/>
          <p:cNvSpPr/>
          <p:nvPr/>
        </p:nvSpPr>
        <p:spPr bwMode="auto">
          <a:xfrm>
            <a:off x="7394545" y="234690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9"/>
          <p:cNvSpPr/>
          <p:nvPr/>
        </p:nvSpPr>
        <p:spPr bwMode="auto">
          <a:xfrm>
            <a:off x="7883821" y="2512476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10"/>
          <p:cNvSpPr/>
          <p:nvPr/>
        </p:nvSpPr>
        <p:spPr bwMode="auto">
          <a:xfrm>
            <a:off x="8510009" y="2447577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11"/>
          <p:cNvSpPr/>
          <p:nvPr/>
        </p:nvSpPr>
        <p:spPr bwMode="auto">
          <a:xfrm>
            <a:off x="5936087" y="2274413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10154168" y="2606041"/>
            <a:ext cx="523239" cy="523239"/>
            <a:chOff x="9092319" y="1019476"/>
            <a:chExt cx="523239" cy="523239"/>
          </a:xfrm>
        </p:grpSpPr>
        <p:sp>
          <p:nvSpPr>
            <p:cNvPr id="22" name="Ellipse 21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2" name="Oval 13"/>
          <p:cNvSpPr/>
          <p:nvPr/>
        </p:nvSpPr>
        <p:spPr bwMode="auto">
          <a:xfrm>
            <a:off x="4015648" y="2562928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3"/>
          <p:cNvSpPr/>
          <p:nvPr/>
        </p:nvSpPr>
        <p:spPr bwMode="auto">
          <a:xfrm>
            <a:off x="3624735" y="2606041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3"/>
          <p:cNvSpPr/>
          <p:nvPr/>
        </p:nvSpPr>
        <p:spPr bwMode="auto">
          <a:xfrm>
            <a:off x="4474076" y="2726666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8958336" y="2154809"/>
            <a:ext cx="523239" cy="523239"/>
            <a:chOff x="9092319" y="1019476"/>
            <a:chExt cx="523239" cy="523239"/>
          </a:xfrm>
        </p:grpSpPr>
        <p:sp>
          <p:nvSpPr>
            <p:cNvPr id="25" name="Ellipse 24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9486973" y="2358868"/>
            <a:ext cx="523239" cy="523239"/>
            <a:chOff x="9092319" y="1019476"/>
            <a:chExt cx="523239" cy="523239"/>
          </a:xfrm>
        </p:grpSpPr>
        <p:sp>
          <p:nvSpPr>
            <p:cNvPr id="28" name="Ellipse 27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0198805" y="1938785"/>
            <a:ext cx="523239" cy="523239"/>
            <a:chOff x="9092319" y="1019476"/>
            <a:chExt cx="523239" cy="523239"/>
          </a:xfrm>
        </p:grpSpPr>
        <p:sp>
          <p:nvSpPr>
            <p:cNvPr id="31" name="Ellipse 30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10688081" y="2382425"/>
            <a:ext cx="523239" cy="523239"/>
            <a:chOff x="9092319" y="1019476"/>
            <a:chExt cx="523239" cy="523239"/>
          </a:xfrm>
        </p:grpSpPr>
        <p:sp>
          <p:nvSpPr>
            <p:cNvPr id="34" name="Ellipse 33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11324359" y="2185957"/>
            <a:ext cx="523239" cy="523239"/>
            <a:chOff x="9092319" y="1019476"/>
            <a:chExt cx="523239" cy="523239"/>
          </a:xfrm>
        </p:grpSpPr>
        <p:sp>
          <p:nvSpPr>
            <p:cNvPr id="37" name="Ellipse 36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8" name="Titel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Eis</a:t>
            </a:r>
            <a:r>
              <a:rPr lang="en-US" dirty="0" smtClean="0"/>
              <a:t> und </a:t>
            </a:r>
            <a:r>
              <a:rPr lang="en-US" dirty="0" err="1" smtClean="0"/>
              <a:t>Schnee</a:t>
            </a:r>
            <a:endParaRPr lang="en-US" dirty="0"/>
          </a:p>
        </p:txBody>
      </p:sp>
      <p:sp>
        <p:nvSpPr>
          <p:cNvPr id="41" name="Inhaltsplatzhalter 40"/>
          <p:cNvSpPr>
            <a:spLocks noGrp="1"/>
          </p:cNvSpPr>
          <p:nvPr>
            <p:ph idx="1"/>
          </p:nvPr>
        </p:nvSpPr>
        <p:spPr>
          <a:xfrm>
            <a:off x="838200" y="3821016"/>
            <a:ext cx="10515600" cy="2894743"/>
          </a:xfrm>
        </p:spPr>
        <p:txBody>
          <a:bodyPr/>
          <a:lstStyle/>
          <a:p>
            <a:r>
              <a:rPr lang="en-US" dirty="0" smtClean="0"/>
              <a:t>Gas und </a:t>
            </a:r>
            <a:r>
              <a:rPr lang="en-US" dirty="0" err="1" smtClean="0"/>
              <a:t>Staub</a:t>
            </a:r>
            <a:r>
              <a:rPr lang="en-US" dirty="0" smtClean="0"/>
              <a:t> in der </a:t>
            </a:r>
            <a:r>
              <a:rPr lang="en-US" dirty="0" err="1" smtClean="0"/>
              <a:t>Scheibe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zunehmendem</a:t>
            </a:r>
            <a:r>
              <a:rPr lang="en-US" dirty="0" smtClean="0"/>
              <a:t> </a:t>
            </a:r>
            <a:r>
              <a:rPr lang="en-US" dirty="0" err="1" smtClean="0"/>
              <a:t>Abstand</a:t>
            </a:r>
            <a:r>
              <a:rPr lang="en-US" dirty="0" smtClean="0"/>
              <a:t> </a:t>
            </a:r>
            <a:r>
              <a:rPr lang="en-US" dirty="0" err="1" smtClean="0"/>
              <a:t>kälter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Temperaturen</a:t>
            </a:r>
            <a:r>
              <a:rPr lang="en-US" dirty="0" smtClean="0"/>
              <a:t> &lt; 150 K </a:t>
            </a:r>
            <a:r>
              <a:rPr lang="en-US" dirty="0" err="1" smtClean="0"/>
              <a:t>kondensieren</a:t>
            </a:r>
            <a:r>
              <a:rPr lang="en-US" dirty="0" smtClean="0"/>
              <a:t> die </a:t>
            </a:r>
            <a:r>
              <a:rPr lang="en-US" dirty="0" err="1" smtClean="0"/>
              <a:t>Wassermoleküle</a:t>
            </a:r>
            <a:r>
              <a:rPr lang="en-US" dirty="0" smtClean="0"/>
              <a:t>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Wassereis</a:t>
            </a:r>
            <a:r>
              <a:rPr lang="en-US" dirty="0" smtClean="0"/>
              <a:t> auf den </a:t>
            </a:r>
            <a:r>
              <a:rPr lang="en-US" dirty="0" err="1" smtClean="0"/>
              <a:t>Staubkörnern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Der </a:t>
            </a:r>
            <a:r>
              <a:rPr lang="en-US" dirty="0" err="1" smtClean="0"/>
              <a:t>Abstand</a:t>
            </a:r>
            <a:r>
              <a:rPr lang="en-US" dirty="0" smtClean="0"/>
              <a:t> </a:t>
            </a:r>
            <a:r>
              <a:rPr lang="en-US" dirty="0" err="1" smtClean="0"/>
              <a:t>bei</a:t>
            </a:r>
            <a:r>
              <a:rPr lang="en-US" dirty="0" smtClean="0"/>
              <a:t> </a:t>
            </a:r>
            <a:r>
              <a:rPr lang="en-US" dirty="0" err="1" smtClean="0"/>
              <a:t>dem</a:t>
            </a:r>
            <a:r>
              <a:rPr lang="en-US" dirty="0" smtClean="0"/>
              <a:t> das </a:t>
            </a:r>
            <a:r>
              <a:rPr lang="en-US" dirty="0" err="1" smtClean="0"/>
              <a:t>geschieht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die “</a:t>
            </a:r>
            <a:r>
              <a:rPr lang="en-US" dirty="0" err="1" smtClean="0"/>
              <a:t>Schneelinie</a:t>
            </a:r>
            <a:r>
              <a:rPr lang="en-US" dirty="0" smtClean="0"/>
              <a:t>” (</a:t>
            </a:r>
            <a:r>
              <a:rPr lang="en-US" i="1" dirty="0" smtClean="0"/>
              <a:t>snow line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19" name="Gruppieren 18"/>
          <p:cNvGrpSpPr/>
          <p:nvPr/>
        </p:nvGrpSpPr>
        <p:grpSpPr>
          <a:xfrm>
            <a:off x="8205181" y="658574"/>
            <a:ext cx="1258678" cy="3103103"/>
            <a:chOff x="8205181" y="658574"/>
            <a:chExt cx="1258678" cy="3103103"/>
          </a:xfrm>
        </p:grpSpPr>
        <p:cxnSp>
          <p:nvCxnSpPr>
            <p:cNvPr id="14" name="Gerader Verbinder 13"/>
            <p:cNvCxnSpPr/>
            <p:nvPr/>
          </p:nvCxnSpPr>
          <p:spPr>
            <a:xfrm>
              <a:off x="8839200" y="1134511"/>
              <a:ext cx="0" cy="2627166"/>
            </a:xfrm>
            <a:prstGeom prst="line">
              <a:avLst/>
            </a:prstGeom>
            <a:ln w="76200">
              <a:solidFill>
                <a:srgbClr val="FFC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/>
          </p:nvSpPr>
          <p:spPr>
            <a:xfrm>
              <a:off x="8205181" y="658574"/>
              <a:ext cx="12586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Schneelinie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190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6333452" y="4314475"/>
            <a:ext cx="5681345" cy="2081212"/>
            <a:chOff x="709091" y="3631850"/>
            <a:chExt cx="5681345" cy="2081212"/>
          </a:xfrm>
        </p:grpSpPr>
        <p:pic>
          <p:nvPicPr>
            <p:cNvPr id="8" name="Content Placeholder 4"/>
            <p:cNvPicPr>
              <a:picLocks noChangeAspect="1"/>
            </p:cNvPicPr>
            <p:nvPr/>
          </p:nvPicPr>
          <p:blipFill>
            <a:blip r:embed="rId2"/>
            <a:srcRect b="50000"/>
            <a:stretch>
              <a:fillRect/>
            </a:stretch>
          </p:blipFill>
          <p:spPr bwMode="auto">
            <a:xfrm>
              <a:off x="709091" y="3631850"/>
              <a:ext cx="5681345" cy="2081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 xmlns:mv="urn:schemas-microsoft-com:mac:vml" xmlns:mc="http://schemas.openxmlformats.org/markup-compatibility/2006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xmlns:mv="urn:schemas-microsoft-com:mac:vml" xmlns:mc="http://schemas.openxmlformats.org/markup-compatibility/2006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FAA26D3D-D897-4be2-8F04-BA451C77F1D7}">
                <ma14:placeholderFlag xmlns="" xmlns:ma14="http://schemas.microsoft.com/office/mac/drawingml/2011/main" xmlns:mv="urn:schemas-microsoft-com:mac:vml" xmlns:mc="http://schemas.openxmlformats.org/markup-compatibility/2006" val="1"/>
              </a:ext>
            </a:extLst>
          </p:spPr>
        </p:pic>
        <p:sp>
          <p:nvSpPr>
            <p:cNvPr id="9" name="Rectangle 5"/>
            <p:cNvSpPr/>
            <p:nvPr/>
          </p:nvSpPr>
          <p:spPr>
            <a:xfrm>
              <a:off x="709098" y="3631854"/>
              <a:ext cx="1767402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4997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838199" y="1719375"/>
            <a:ext cx="10054213" cy="2006600"/>
          </a:xfrm>
        </p:spPr>
        <p:txBody>
          <a:bodyPr vert="horz" lIns="91440" tIns="45720" rIns="133350" bIns="45720" rtlCol="0">
            <a:normAutofit/>
          </a:bodyPr>
          <a:lstStyle/>
          <a:p>
            <a:pPr>
              <a:defRPr/>
            </a:pP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Scheibe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 um den </a:t>
            </a: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jungen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 Stern TW Hydra </a:t>
            </a: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beobachtet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mit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dem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 ALMA </a:t>
            </a: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Teleskop</a:t>
            </a:r>
            <a:r>
              <a:rPr lang="en-US" dirty="0">
                <a:latin typeface="Gill Sans" charset="0"/>
                <a:ea typeface="ヒラギノ角ゴ ProN W3" charset="0"/>
                <a:cs typeface="ヒラギノ角ゴ ProN W3" charset="0"/>
              </a:rPr>
              <a:t> (Atacama Large Millimeter 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Array)</a:t>
            </a:r>
            <a:endParaRPr lang="en-US" dirty="0">
              <a:latin typeface="Gill Sans" charset="0"/>
              <a:ea typeface="ヒラギノ角ゴ ProN W3" charset="0"/>
              <a:cs typeface="ヒラギノ角ゴ ProN W3" charset="0"/>
            </a:endParaRP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Rote </a:t>
            </a: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Linie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 </a:t>
            </a: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zeigt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 die Position der </a:t>
            </a: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Schneelinie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 von </a:t>
            </a:r>
            <a:r>
              <a:rPr lang="en-US" dirty="0" err="1" smtClean="0">
                <a:latin typeface="Gill Sans" charset="0"/>
                <a:ea typeface="ヒラギノ角ゴ ProN W3" charset="0"/>
                <a:cs typeface="ヒラギノ角ゴ ProN W3" charset="0"/>
              </a:rPr>
              <a:t>Kohlenmonoxid</a:t>
            </a:r>
            <a:r>
              <a:rPr lang="en-US" dirty="0" smtClean="0">
                <a:latin typeface="Gill Sans" charset="0"/>
                <a:ea typeface="ヒラギノ角ゴ ProN W3" charset="0"/>
                <a:cs typeface="ヒラギノ角ゴ ProN W3" charset="0"/>
              </a:rPr>
              <a:t> (CO)</a:t>
            </a:r>
            <a:endParaRPr lang="en-US" dirty="0">
              <a:latin typeface="Gill Sans" charset="0"/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1" descr="Qi_2013_CO_Snowline_cropp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5" y="3657601"/>
            <a:ext cx="7010400" cy="292723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81201" y="3048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Theorie</a:t>
            </a:r>
            <a:r>
              <a:rPr lang="en-US" dirty="0" smtClean="0"/>
              <a:t> &amp; Praxis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 2"/>
          <p:cNvSpPr/>
          <p:nvPr/>
        </p:nvSpPr>
        <p:spPr bwMode="auto">
          <a:xfrm rot="16200000">
            <a:off x="5803845" y="-3695939"/>
            <a:ext cx="3024336" cy="94065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rgbClr val="C0000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Oval 3"/>
          <p:cNvSpPr/>
          <p:nvPr/>
        </p:nvSpPr>
        <p:spPr bwMode="auto">
          <a:xfrm>
            <a:off x="808211" y="755305"/>
            <a:ext cx="790418" cy="648072"/>
          </a:xfrm>
          <a:prstGeom prst="ellipse">
            <a:avLst/>
          </a:prstGeom>
          <a:solidFill>
            <a:srgbClr val="F2D95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Oval 5"/>
          <p:cNvSpPr/>
          <p:nvPr/>
        </p:nvSpPr>
        <p:spPr bwMode="auto">
          <a:xfrm>
            <a:off x="5508453" y="9353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Oval 6"/>
          <p:cNvSpPr/>
          <p:nvPr/>
        </p:nvSpPr>
        <p:spPr bwMode="auto">
          <a:xfrm>
            <a:off x="6451124" y="9353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7"/>
          <p:cNvSpPr/>
          <p:nvPr/>
        </p:nvSpPr>
        <p:spPr bwMode="auto">
          <a:xfrm>
            <a:off x="6981723" y="1069380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8"/>
          <p:cNvSpPr/>
          <p:nvPr/>
        </p:nvSpPr>
        <p:spPr bwMode="auto">
          <a:xfrm>
            <a:off x="7394546" y="82020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9"/>
          <p:cNvSpPr/>
          <p:nvPr/>
        </p:nvSpPr>
        <p:spPr bwMode="auto">
          <a:xfrm>
            <a:off x="7883822" y="985776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10"/>
          <p:cNvSpPr/>
          <p:nvPr/>
        </p:nvSpPr>
        <p:spPr bwMode="auto">
          <a:xfrm>
            <a:off x="8510010" y="920877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11"/>
          <p:cNvSpPr/>
          <p:nvPr/>
        </p:nvSpPr>
        <p:spPr bwMode="auto">
          <a:xfrm>
            <a:off x="5936088" y="747713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10154169" y="1079341"/>
            <a:ext cx="523239" cy="523239"/>
            <a:chOff x="9092319" y="1019476"/>
            <a:chExt cx="523239" cy="523239"/>
          </a:xfrm>
        </p:grpSpPr>
        <p:sp>
          <p:nvSpPr>
            <p:cNvPr id="22" name="Ellipse 21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2" name="Oval 13"/>
          <p:cNvSpPr/>
          <p:nvPr/>
        </p:nvSpPr>
        <p:spPr bwMode="auto">
          <a:xfrm>
            <a:off x="4015649" y="1036228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3"/>
          <p:cNvSpPr/>
          <p:nvPr/>
        </p:nvSpPr>
        <p:spPr bwMode="auto">
          <a:xfrm>
            <a:off x="3624736" y="1079341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3"/>
          <p:cNvSpPr/>
          <p:nvPr/>
        </p:nvSpPr>
        <p:spPr bwMode="auto">
          <a:xfrm>
            <a:off x="4390307" y="747713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3"/>
          <p:cNvSpPr/>
          <p:nvPr/>
        </p:nvSpPr>
        <p:spPr bwMode="auto">
          <a:xfrm>
            <a:off x="4474077" y="1199966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8958337" y="628109"/>
            <a:ext cx="523239" cy="523239"/>
            <a:chOff x="9092319" y="1019476"/>
            <a:chExt cx="523239" cy="523239"/>
          </a:xfrm>
        </p:grpSpPr>
        <p:sp>
          <p:nvSpPr>
            <p:cNvPr id="25" name="Ellipse 24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9486974" y="832168"/>
            <a:ext cx="523239" cy="523239"/>
            <a:chOff x="9092319" y="1019476"/>
            <a:chExt cx="523239" cy="523239"/>
          </a:xfrm>
        </p:grpSpPr>
        <p:sp>
          <p:nvSpPr>
            <p:cNvPr id="28" name="Ellipse 27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0198806" y="412085"/>
            <a:ext cx="523239" cy="523239"/>
            <a:chOff x="9092319" y="1019476"/>
            <a:chExt cx="523239" cy="523239"/>
          </a:xfrm>
        </p:grpSpPr>
        <p:sp>
          <p:nvSpPr>
            <p:cNvPr id="31" name="Ellipse 30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10688082" y="855725"/>
            <a:ext cx="523239" cy="523239"/>
            <a:chOff x="9092319" y="1019476"/>
            <a:chExt cx="523239" cy="523239"/>
          </a:xfrm>
        </p:grpSpPr>
        <p:sp>
          <p:nvSpPr>
            <p:cNvPr id="34" name="Ellipse 33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11324360" y="659257"/>
            <a:ext cx="523239" cy="523239"/>
            <a:chOff x="9092319" y="1019476"/>
            <a:chExt cx="523239" cy="523239"/>
          </a:xfrm>
        </p:grpSpPr>
        <p:sp>
          <p:nvSpPr>
            <p:cNvPr id="37" name="Ellipse 36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39" name="Picture 3" descr="http://static.thetimenow.com/img/astronomy/all/solarsystemwiki-Jupiter-compared-with-other-planet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03" y="2668539"/>
            <a:ext cx="6905625" cy="3876676"/>
          </a:xfrm>
          <a:prstGeom prst="rect">
            <a:avLst/>
          </a:prstGeom>
          <a:noFill/>
        </p:spPr>
      </p:pic>
      <p:sp>
        <p:nvSpPr>
          <p:cNvPr id="18" name="Ellipse 17"/>
          <p:cNvSpPr/>
          <p:nvPr/>
        </p:nvSpPr>
        <p:spPr>
          <a:xfrm>
            <a:off x="4259484" y="0"/>
            <a:ext cx="2191640" cy="210659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Gerader Verbinder 40"/>
          <p:cNvCxnSpPr/>
          <p:nvPr/>
        </p:nvCxnSpPr>
        <p:spPr>
          <a:xfrm>
            <a:off x="6296628" y="1602580"/>
            <a:ext cx="2213382" cy="1707779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7432111" y="3486380"/>
            <a:ext cx="413354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Erdähnliche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Planeten</a:t>
            </a:r>
            <a:endParaRPr lang="en-US" sz="2400" b="1" dirty="0"/>
          </a:p>
          <a:p>
            <a:endParaRPr lang="en-US" dirty="0" smtClean="0"/>
          </a:p>
          <a:p>
            <a:r>
              <a:rPr lang="en-US" dirty="0" err="1" smtClean="0"/>
              <a:t>Staub</a:t>
            </a:r>
            <a:r>
              <a:rPr lang="en-US" dirty="0" smtClean="0"/>
              <a:t> und </a:t>
            </a:r>
            <a:r>
              <a:rPr lang="en-US" dirty="0" err="1" smtClean="0"/>
              <a:t>kleine</a:t>
            </a:r>
            <a:r>
              <a:rPr lang="en-US" dirty="0" smtClean="0"/>
              <a:t> </a:t>
            </a:r>
            <a:r>
              <a:rPr lang="en-US" dirty="0" err="1" smtClean="0"/>
              <a:t>Gesteinsbrocken</a:t>
            </a:r>
            <a:endParaRPr lang="en-US" dirty="0" smtClean="0"/>
          </a:p>
          <a:p>
            <a:r>
              <a:rPr lang="en-US" dirty="0" err="1" smtClean="0"/>
              <a:t>koagulieren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b="1" dirty="0" err="1" smtClean="0"/>
              <a:t>Planetesimalen</a:t>
            </a:r>
            <a:r>
              <a:rPr lang="en-US" b="1" dirty="0" smtClean="0"/>
              <a:t> </a:t>
            </a:r>
            <a:r>
              <a:rPr lang="en-US" dirty="0" smtClean="0"/>
              <a:t>und </a:t>
            </a:r>
            <a:r>
              <a:rPr lang="en-US" dirty="0" err="1" smtClean="0"/>
              <a:t>dann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dirty="0" err="1" smtClean="0"/>
              <a:t>Planeten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Die </a:t>
            </a:r>
            <a:r>
              <a:rPr lang="en-US" dirty="0" err="1" smtClean="0"/>
              <a:t>verfügbare</a:t>
            </a:r>
            <a:r>
              <a:rPr lang="en-US" dirty="0" smtClean="0"/>
              <a:t> Masse </a:t>
            </a:r>
            <a:r>
              <a:rPr lang="en-US" dirty="0" err="1" smtClean="0"/>
              <a:t>reicht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um </a:t>
            </a: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Gasmengen</a:t>
            </a:r>
            <a:r>
              <a:rPr lang="en-US" dirty="0" smtClean="0"/>
              <a:t> </a:t>
            </a:r>
            <a:r>
              <a:rPr lang="en-US" dirty="0" err="1" smtClean="0"/>
              <a:t>einzufangen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Zeitskala</a:t>
            </a:r>
            <a:r>
              <a:rPr lang="en-US" dirty="0" smtClean="0"/>
              <a:t> ~ 100 </a:t>
            </a:r>
            <a:r>
              <a:rPr lang="en-US" dirty="0" err="1" smtClean="0"/>
              <a:t>Millionen</a:t>
            </a:r>
            <a:r>
              <a:rPr lang="en-US" dirty="0" smtClean="0"/>
              <a:t> </a:t>
            </a:r>
            <a:r>
              <a:rPr lang="en-US" dirty="0" err="1" smtClean="0"/>
              <a:t>Jahre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58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 2"/>
          <p:cNvSpPr/>
          <p:nvPr/>
        </p:nvSpPr>
        <p:spPr bwMode="auto">
          <a:xfrm rot="16200000">
            <a:off x="5803845" y="-3695939"/>
            <a:ext cx="3024336" cy="94065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rgbClr val="C0000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Oval 3"/>
          <p:cNvSpPr/>
          <p:nvPr/>
        </p:nvSpPr>
        <p:spPr bwMode="auto">
          <a:xfrm>
            <a:off x="808211" y="755305"/>
            <a:ext cx="790418" cy="648072"/>
          </a:xfrm>
          <a:prstGeom prst="ellipse">
            <a:avLst/>
          </a:prstGeom>
          <a:solidFill>
            <a:srgbClr val="F2D95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Oval 5"/>
          <p:cNvSpPr/>
          <p:nvPr/>
        </p:nvSpPr>
        <p:spPr bwMode="auto">
          <a:xfrm>
            <a:off x="5508453" y="9353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Oval 6"/>
          <p:cNvSpPr/>
          <p:nvPr/>
        </p:nvSpPr>
        <p:spPr bwMode="auto">
          <a:xfrm>
            <a:off x="6451124" y="9353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7"/>
          <p:cNvSpPr/>
          <p:nvPr/>
        </p:nvSpPr>
        <p:spPr bwMode="auto">
          <a:xfrm>
            <a:off x="6981723" y="1069380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8"/>
          <p:cNvSpPr/>
          <p:nvPr/>
        </p:nvSpPr>
        <p:spPr bwMode="auto">
          <a:xfrm>
            <a:off x="7394546" y="82020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9"/>
          <p:cNvSpPr/>
          <p:nvPr/>
        </p:nvSpPr>
        <p:spPr bwMode="auto">
          <a:xfrm>
            <a:off x="7883822" y="985776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10"/>
          <p:cNvSpPr/>
          <p:nvPr/>
        </p:nvSpPr>
        <p:spPr bwMode="auto">
          <a:xfrm>
            <a:off x="8510010" y="920877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11"/>
          <p:cNvSpPr/>
          <p:nvPr/>
        </p:nvSpPr>
        <p:spPr bwMode="auto">
          <a:xfrm>
            <a:off x="5936088" y="747713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10154169" y="1079341"/>
            <a:ext cx="523239" cy="523239"/>
            <a:chOff x="9092319" y="1019476"/>
            <a:chExt cx="523239" cy="523239"/>
          </a:xfrm>
        </p:grpSpPr>
        <p:sp>
          <p:nvSpPr>
            <p:cNvPr id="22" name="Ellipse 21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2" name="Oval 13"/>
          <p:cNvSpPr/>
          <p:nvPr/>
        </p:nvSpPr>
        <p:spPr bwMode="auto">
          <a:xfrm>
            <a:off x="4015649" y="1036228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3"/>
          <p:cNvSpPr/>
          <p:nvPr/>
        </p:nvSpPr>
        <p:spPr bwMode="auto">
          <a:xfrm>
            <a:off x="3624736" y="1079341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3"/>
          <p:cNvSpPr/>
          <p:nvPr/>
        </p:nvSpPr>
        <p:spPr bwMode="auto">
          <a:xfrm>
            <a:off x="4390307" y="747713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3"/>
          <p:cNvSpPr/>
          <p:nvPr/>
        </p:nvSpPr>
        <p:spPr bwMode="auto">
          <a:xfrm>
            <a:off x="4474077" y="1199966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8958337" y="628109"/>
            <a:ext cx="523239" cy="523239"/>
            <a:chOff x="9092319" y="1019476"/>
            <a:chExt cx="523239" cy="523239"/>
          </a:xfrm>
        </p:grpSpPr>
        <p:sp>
          <p:nvSpPr>
            <p:cNvPr id="25" name="Ellipse 24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9486974" y="832168"/>
            <a:ext cx="523239" cy="523239"/>
            <a:chOff x="9092319" y="1019476"/>
            <a:chExt cx="523239" cy="523239"/>
          </a:xfrm>
        </p:grpSpPr>
        <p:sp>
          <p:nvSpPr>
            <p:cNvPr id="28" name="Ellipse 27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0198806" y="412085"/>
            <a:ext cx="523239" cy="523239"/>
            <a:chOff x="9092319" y="1019476"/>
            <a:chExt cx="523239" cy="523239"/>
          </a:xfrm>
        </p:grpSpPr>
        <p:sp>
          <p:nvSpPr>
            <p:cNvPr id="31" name="Ellipse 30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10688082" y="855725"/>
            <a:ext cx="523239" cy="523239"/>
            <a:chOff x="9092319" y="1019476"/>
            <a:chExt cx="523239" cy="523239"/>
          </a:xfrm>
        </p:grpSpPr>
        <p:sp>
          <p:nvSpPr>
            <p:cNvPr id="34" name="Ellipse 33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11324360" y="659257"/>
            <a:ext cx="523239" cy="523239"/>
            <a:chOff x="9092319" y="1019476"/>
            <a:chExt cx="523239" cy="523239"/>
          </a:xfrm>
        </p:grpSpPr>
        <p:sp>
          <p:nvSpPr>
            <p:cNvPr id="37" name="Ellipse 36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39" name="Picture 3" descr="http://static.thetimenow.com/img/astronomy/all/solarsystemwiki-Jupiter-compared-with-other-planet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03" y="2668539"/>
            <a:ext cx="6905625" cy="3876676"/>
          </a:xfrm>
          <a:prstGeom prst="rect">
            <a:avLst/>
          </a:prstGeom>
          <a:noFill/>
        </p:spPr>
      </p:pic>
      <p:sp>
        <p:nvSpPr>
          <p:cNvPr id="40" name="Textfeld 39"/>
          <p:cNvSpPr txBox="1"/>
          <p:nvPr/>
        </p:nvSpPr>
        <p:spPr>
          <a:xfrm>
            <a:off x="7432111" y="3505277"/>
            <a:ext cx="41837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Gasriesen</a:t>
            </a:r>
            <a:endParaRPr lang="en-US" b="1" dirty="0"/>
          </a:p>
          <a:p>
            <a:endParaRPr lang="en-US" dirty="0" smtClean="0"/>
          </a:p>
          <a:p>
            <a:r>
              <a:rPr lang="en-US" dirty="0" err="1"/>
              <a:t>Staub</a:t>
            </a:r>
            <a:r>
              <a:rPr lang="en-US" dirty="0"/>
              <a:t> und </a:t>
            </a:r>
            <a:r>
              <a:rPr lang="en-US" dirty="0" err="1"/>
              <a:t>kleine</a:t>
            </a:r>
            <a:r>
              <a:rPr lang="en-US" dirty="0"/>
              <a:t> </a:t>
            </a:r>
            <a:r>
              <a:rPr lang="en-US" dirty="0" err="1"/>
              <a:t>Gesteinsbrocken</a:t>
            </a:r>
            <a:endParaRPr lang="en-US" dirty="0"/>
          </a:p>
          <a:p>
            <a:r>
              <a:rPr lang="en-US" dirty="0" err="1"/>
              <a:t>koagulieren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b="1" dirty="0" err="1"/>
              <a:t>Planetesimalen</a:t>
            </a:r>
            <a:r>
              <a:rPr lang="en-US" b="1" dirty="0"/>
              <a:t> </a:t>
            </a:r>
            <a:r>
              <a:rPr lang="en-US" dirty="0"/>
              <a:t>und </a:t>
            </a:r>
            <a:r>
              <a:rPr lang="en-US" dirty="0" err="1"/>
              <a:t>dann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Planeten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smtClean="0"/>
              <a:t>Die </a:t>
            </a:r>
            <a:r>
              <a:rPr lang="en-US" dirty="0" err="1" smtClean="0"/>
              <a:t>verfügbare</a:t>
            </a:r>
            <a:r>
              <a:rPr lang="en-US" dirty="0" smtClean="0"/>
              <a:t> Masse </a:t>
            </a:r>
            <a:r>
              <a:rPr lang="en-US" dirty="0" err="1" smtClean="0"/>
              <a:t>ist</a:t>
            </a:r>
            <a:r>
              <a:rPr lang="en-US" dirty="0" smtClean="0"/>
              <a:t> so </a:t>
            </a:r>
            <a:r>
              <a:rPr lang="en-US" dirty="0" err="1" smtClean="0"/>
              <a:t>groß</a:t>
            </a:r>
            <a:r>
              <a:rPr lang="en-US" dirty="0" smtClean="0"/>
              <a:t>, das die </a:t>
            </a:r>
            <a:r>
              <a:rPr lang="en-US" b="1" dirty="0" smtClean="0"/>
              <a:t>Gravitation </a:t>
            </a:r>
            <a:r>
              <a:rPr lang="en-US" dirty="0" err="1" smtClean="0"/>
              <a:t>ausreicht</a:t>
            </a:r>
            <a:r>
              <a:rPr lang="en-US" dirty="0" smtClean="0"/>
              <a:t> um </a:t>
            </a: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b="1" dirty="0" err="1" smtClean="0"/>
              <a:t>Gasmengen</a:t>
            </a:r>
            <a:r>
              <a:rPr lang="en-US" b="1" dirty="0" smtClean="0"/>
              <a:t> </a:t>
            </a:r>
            <a:r>
              <a:rPr lang="en-US" b="1" dirty="0" err="1" smtClean="0"/>
              <a:t>einzufangen</a:t>
            </a:r>
            <a:endParaRPr lang="en-US" b="1" dirty="0"/>
          </a:p>
        </p:txBody>
      </p:sp>
      <p:sp>
        <p:nvSpPr>
          <p:cNvPr id="41" name="Ellipse 40"/>
          <p:cNvSpPr/>
          <p:nvPr/>
        </p:nvSpPr>
        <p:spPr>
          <a:xfrm>
            <a:off x="6921193" y="0"/>
            <a:ext cx="2191640" cy="210659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erader Verbinder 41"/>
          <p:cNvCxnSpPr/>
          <p:nvPr/>
        </p:nvCxnSpPr>
        <p:spPr>
          <a:xfrm>
            <a:off x="8508663" y="2019678"/>
            <a:ext cx="838964" cy="1632768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4986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 2"/>
          <p:cNvSpPr/>
          <p:nvPr/>
        </p:nvSpPr>
        <p:spPr bwMode="auto">
          <a:xfrm rot="16200000">
            <a:off x="5803845" y="-3695939"/>
            <a:ext cx="3024336" cy="94065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rgbClr val="C0000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Oval 3"/>
          <p:cNvSpPr/>
          <p:nvPr/>
        </p:nvSpPr>
        <p:spPr bwMode="auto">
          <a:xfrm>
            <a:off x="808211" y="755305"/>
            <a:ext cx="790418" cy="648072"/>
          </a:xfrm>
          <a:prstGeom prst="ellipse">
            <a:avLst/>
          </a:prstGeom>
          <a:solidFill>
            <a:srgbClr val="F2D95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Oval 5"/>
          <p:cNvSpPr/>
          <p:nvPr/>
        </p:nvSpPr>
        <p:spPr bwMode="auto">
          <a:xfrm>
            <a:off x="5508453" y="9353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Oval 6"/>
          <p:cNvSpPr/>
          <p:nvPr/>
        </p:nvSpPr>
        <p:spPr bwMode="auto">
          <a:xfrm>
            <a:off x="6451124" y="9353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7"/>
          <p:cNvSpPr/>
          <p:nvPr/>
        </p:nvSpPr>
        <p:spPr bwMode="auto">
          <a:xfrm>
            <a:off x="6981723" y="1069380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8"/>
          <p:cNvSpPr/>
          <p:nvPr/>
        </p:nvSpPr>
        <p:spPr bwMode="auto">
          <a:xfrm>
            <a:off x="7394546" y="82020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9"/>
          <p:cNvSpPr/>
          <p:nvPr/>
        </p:nvSpPr>
        <p:spPr bwMode="auto">
          <a:xfrm>
            <a:off x="7883822" y="985776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10"/>
          <p:cNvSpPr/>
          <p:nvPr/>
        </p:nvSpPr>
        <p:spPr bwMode="auto">
          <a:xfrm>
            <a:off x="8510010" y="920877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11"/>
          <p:cNvSpPr/>
          <p:nvPr/>
        </p:nvSpPr>
        <p:spPr bwMode="auto">
          <a:xfrm>
            <a:off x="5936088" y="747713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10154169" y="1079341"/>
            <a:ext cx="523239" cy="523239"/>
            <a:chOff x="9092319" y="1019476"/>
            <a:chExt cx="523239" cy="523239"/>
          </a:xfrm>
        </p:grpSpPr>
        <p:sp>
          <p:nvSpPr>
            <p:cNvPr id="22" name="Ellipse 21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2" name="Oval 13"/>
          <p:cNvSpPr/>
          <p:nvPr/>
        </p:nvSpPr>
        <p:spPr bwMode="auto">
          <a:xfrm>
            <a:off x="4015649" y="1036228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3"/>
          <p:cNvSpPr/>
          <p:nvPr/>
        </p:nvSpPr>
        <p:spPr bwMode="auto">
          <a:xfrm>
            <a:off x="3624736" y="1079341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Oval 13"/>
          <p:cNvSpPr/>
          <p:nvPr/>
        </p:nvSpPr>
        <p:spPr bwMode="auto">
          <a:xfrm>
            <a:off x="4390307" y="747713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3"/>
          <p:cNvSpPr/>
          <p:nvPr/>
        </p:nvSpPr>
        <p:spPr bwMode="auto">
          <a:xfrm>
            <a:off x="4474077" y="1199966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8958337" y="628109"/>
            <a:ext cx="523239" cy="523239"/>
            <a:chOff x="9092319" y="1019476"/>
            <a:chExt cx="523239" cy="523239"/>
          </a:xfrm>
        </p:grpSpPr>
        <p:sp>
          <p:nvSpPr>
            <p:cNvPr id="25" name="Ellipse 24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9486974" y="832168"/>
            <a:ext cx="523239" cy="523239"/>
            <a:chOff x="9092319" y="1019476"/>
            <a:chExt cx="523239" cy="523239"/>
          </a:xfrm>
        </p:grpSpPr>
        <p:sp>
          <p:nvSpPr>
            <p:cNvPr id="28" name="Ellipse 27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0198806" y="412085"/>
            <a:ext cx="523239" cy="523239"/>
            <a:chOff x="9092319" y="1019476"/>
            <a:chExt cx="523239" cy="523239"/>
          </a:xfrm>
        </p:grpSpPr>
        <p:sp>
          <p:nvSpPr>
            <p:cNvPr id="31" name="Ellipse 30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10688082" y="855725"/>
            <a:ext cx="523239" cy="523239"/>
            <a:chOff x="9092319" y="1019476"/>
            <a:chExt cx="523239" cy="523239"/>
          </a:xfrm>
        </p:grpSpPr>
        <p:sp>
          <p:nvSpPr>
            <p:cNvPr id="34" name="Ellipse 33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11324360" y="659257"/>
            <a:ext cx="523239" cy="523239"/>
            <a:chOff x="9092319" y="1019476"/>
            <a:chExt cx="523239" cy="523239"/>
          </a:xfrm>
        </p:grpSpPr>
        <p:sp>
          <p:nvSpPr>
            <p:cNvPr id="37" name="Ellipse 36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pic>
        <p:nvPicPr>
          <p:cNvPr id="39" name="Picture 3" descr="http://static.thetimenow.com/img/astronomy/all/solarsystemwiki-Jupiter-compared-with-other-planet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203" y="2668539"/>
            <a:ext cx="6905625" cy="3876676"/>
          </a:xfrm>
          <a:prstGeom prst="rect">
            <a:avLst/>
          </a:prstGeom>
          <a:noFill/>
        </p:spPr>
      </p:pic>
      <p:sp>
        <p:nvSpPr>
          <p:cNvPr id="40" name="Textfeld 39"/>
          <p:cNvSpPr txBox="1"/>
          <p:nvPr/>
        </p:nvSpPr>
        <p:spPr>
          <a:xfrm>
            <a:off x="7629821" y="3437893"/>
            <a:ext cx="42177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Eisplaneten</a:t>
            </a:r>
            <a:endParaRPr lang="en-US" b="1" dirty="0"/>
          </a:p>
          <a:p>
            <a:endParaRPr lang="en-US" dirty="0" smtClean="0"/>
          </a:p>
          <a:p>
            <a:r>
              <a:rPr lang="en-US" dirty="0" err="1" smtClean="0"/>
              <a:t>Staub</a:t>
            </a:r>
            <a:r>
              <a:rPr lang="en-US" dirty="0" smtClean="0"/>
              <a:t> und </a:t>
            </a:r>
            <a:r>
              <a:rPr lang="en-US" dirty="0" err="1" smtClean="0"/>
              <a:t>kleine</a:t>
            </a:r>
            <a:r>
              <a:rPr lang="en-US" dirty="0" smtClean="0"/>
              <a:t> </a:t>
            </a:r>
            <a:r>
              <a:rPr lang="en-US" b="1" dirty="0" err="1" smtClean="0"/>
              <a:t>Gesteinsbrocken</a:t>
            </a:r>
            <a:r>
              <a:rPr lang="en-US" b="1" dirty="0" smtClean="0"/>
              <a:t> und </a:t>
            </a:r>
            <a:r>
              <a:rPr lang="en-US" b="1" dirty="0" err="1" smtClean="0"/>
              <a:t>deren</a:t>
            </a:r>
            <a:r>
              <a:rPr lang="en-US" b="1" dirty="0" smtClean="0"/>
              <a:t> </a:t>
            </a:r>
            <a:r>
              <a:rPr lang="en-US" b="1" dirty="0" err="1" smtClean="0"/>
              <a:t>Eispanzer</a:t>
            </a:r>
            <a:r>
              <a:rPr lang="en-US" dirty="0" smtClean="0"/>
              <a:t> </a:t>
            </a:r>
            <a:r>
              <a:rPr lang="en-US" dirty="0" err="1" smtClean="0"/>
              <a:t>koagulieren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 </a:t>
            </a:r>
            <a:r>
              <a:rPr lang="en-US" b="1" dirty="0" err="1" smtClean="0"/>
              <a:t>Planetesimalen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sym typeface="Symbol" panose="05050102010706020507" pitchFamily="18" charset="2"/>
              </a:rPr>
              <a:t>Planeten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Die </a:t>
            </a:r>
            <a:r>
              <a:rPr lang="en-US" dirty="0" err="1" smtClean="0"/>
              <a:t>verfügbare</a:t>
            </a:r>
            <a:r>
              <a:rPr lang="en-US" dirty="0" smtClean="0"/>
              <a:t> Masse </a:t>
            </a:r>
            <a:r>
              <a:rPr lang="en-US" dirty="0" err="1" smtClean="0"/>
              <a:t>ist</a:t>
            </a:r>
            <a:r>
              <a:rPr lang="en-US" dirty="0" smtClean="0"/>
              <a:t> so </a:t>
            </a:r>
            <a:r>
              <a:rPr lang="en-US" dirty="0" err="1" smtClean="0"/>
              <a:t>groß</a:t>
            </a:r>
            <a:r>
              <a:rPr lang="en-US" dirty="0" smtClean="0"/>
              <a:t>, das die </a:t>
            </a:r>
            <a:r>
              <a:rPr lang="en-US" b="1" dirty="0" smtClean="0"/>
              <a:t>Gravitation</a:t>
            </a:r>
            <a:r>
              <a:rPr lang="en-US" dirty="0" smtClean="0"/>
              <a:t> </a:t>
            </a:r>
            <a:r>
              <a:rPr lang="en-US" dirty="0" err="1" smtClean="0"/>
              <a:t>ausreicht</a:t>
            </a:r>
            <a:r>
              <a:rPr lang="en-US" dirty="0" smtClean="0"/>
              <a:t> um </a:t>
            </a:r>
            <a:r>
              <a:rPr lang="en-US" b="1" dirty="0" smtClean="0"/>
              <a:t>moderate </a:t>
            </a:r>
            <a:r>
              <a:rPr lang="en-US" b="1" dirty="0" err="1" smtClean="0"/>
              <a:t>Gasmengen</a:t>
            </a:r>
            <a:r>
              <a:rPr lang="en-US" b="1" dirty="0" smtClean="0"/>
              <a:t> </a:t>
            </a:r>
            <a:r>
              <a:rPr lang="en-US" b="1" dirty="0" err="1" smtClean="0"/>
              <a:t>einzufangen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1" name="Ellipse 40"/>
          <p:cNvSpPr/>
          <p:nvPr/>
        </p:nvSpPr>
        <p:spPr>
          <a:xfrm>
            <a:off x="9352786" y="-50247"/>
            <a:ext cx="2191640" cy="2106592"/>
          </a:xfrm>
          <a:prstGeom prst="ellipse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Gerader Verbinder 41"/>
          <p:cNvCxnSpPr/>
          <p:nvPr/>
        </p:nvCxnSpPr>
        <p:spPr>
          <a:xfrm flipH="1">
            <a:off x="10024524" y="2032239"/>
            <a:ext cx="184202" cy="1662545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69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Alles</a:t>
            </a:r>
            <a:r>
              <a:rPr lang="en-US" dirty="0" smtClean="0"/>
              <a:t> </a:t>
            </a:r>
            <a:r>
              <a:rPr lang="en-US" dirty="0" smtClean="0"/>
              <a:t>gut – </a:t>
            </a:r>
            <a:r>
              <a:rPr lang="en-US" dirty="0" err="1" smtClean="0"/>
              <a:t>oder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4" name="Picture 4" descr="http://www.dlr.de/Portaldata/1/Resources/portal_news/newsarchiv2009_5/sonnensystem_neu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4117" y="1567064"/>
            <a:ext cx="10223766" cy="48684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0098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„Heiße Jupiter“</a:t>
            </a:r>
            <a:endParaRPr lang="de-DE" dirty="0"/>
          </a:p>
        </p:txBody>
      </p:sp>
      <p:pic>
        <p:nvPicPr>
          <p:cNvPr id="2050" name="Picture 2" descr="http://science.psu.edu/alert/images/SigurdssonMandel1.jp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40" y="1690688"/>
            <a:ext cx="7510409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8450664" y="2029766"/>
            <a:ext cx="34365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Die meisten beobachteten Exoplaneten sind sehr viel größer als Jupiter und viel näher an ihrem Stern als Merkur an der Sonne!</a:t>
            </a:r>
          </a:p>
          <a:p>
            <a:endParaRPr lang="de-DE" dirty="0"/>
          </a:p>
          <a:p>
            <a:r>
              <a:rPr lang="de-DE" b="1" dirty="0" smtClean="0">
                <a:solidFill>
                  <a:srgbClr val="C00000"/>
                </a:solidFill>
              </a:rPr>
              <a:t>Theorie falsch?</a:t>
            </a:r>
          </a:p>
          <a:p>
            <a:endParaRPr lang="de-DE" dirty="0"/>
          </a:p>
          <a:p>
            <a:r>
              <a:rPr lang="de-DE" b="1" dirty="0" smtClean="0">
                <a:solidFill>
                  <a:srgbClr val="C00000"/>
                </a:solidFill>
              </a:rPr>
              <a:t>Migration nach innen?</a:t>
            </a:r>
          </a:p>
          <a:p>
            <a:endParaRPr lang="de-DE" dirty="0"/>
          </a:p>
          <a:p>
            <a:r>
              <a:rPr lang="de-DE" b="1" dirty="0" smtClean="0">
                <a:solidFill>
                  <a:srgbClr val="C00000"/>
                </a:solidFill>
              </a:rPr>
              <a:t>Auswahleffekt? </a:t>
            </a:r>
            <a:endParaRPr lang="de-DE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3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Wachstums-Schwierigkeiten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kleine</a:t>
            </a:r>
            <a:r>
              <a:rPr lang="en-US" dirty="0" smtClean="0"/>
              <a:t> </a:t>
            </a:r>
            <a:r>
              <a:rPr lang="en-US" dirty="0" err="1" smtClean="0"/>
              <a:t>Staubteilchen</a:t>
            </a:r>
            <a:r>
              <a:rPr lang="en-US" dirty="0" smtClean="0"/>
              <a:t> </a:t>
            </a:r>
            <a:r>
              <a:rPr lang="en-US" dirty="0" err="1" smtClean="0"/>
              <a:t>verhalten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ähnlich</a:t>
            </a:r>
            <a:r>
              <a:rPr lang="en-US" dirty="0" smtClean="0"/>
              <a:t> </a:t>
            </a:r>
            <a:r>
              <a:rPr lang="en-US" dirty="0" err="1" smtClean="0"/>
              <a:t>wie</a:t>
            </a:r>
            <a:r>
              <a:rPr lang="en-US" dirty="0" smtClean="0"/>
              <a:t> </a:t>
            </a:r>
            <a:r>
              <a:rPr lang="en-US" dirty="0" err="1" smtClean="0"/>
              <a:t>Gasteilchen</a:t>
            </a:r>
            <a:r>
              <a:rPr lang="en-US" dirty="0" smtClean="0"/>
              <a:t> man </a:t>
            </a:r>
            <a:r>
              <a:rPr lang="en-US" dirty="0" err="1" smtClean="0"/>
              <a:t>sagt</a:t>
            </a:r>
            <a:r>
              <a:rPr lang="en-US" dirty="0" smtClean="0"/>
              <a:t>: </a:t>
            </a:r>
            <a:r>
              <a:rPr lang="en-US" dirty="0" err="1" smtClean="0"/>
              <a:t>Staub</a:t>
            </a:r>
            <a:r>
              <a:rPr lang="en-US" dirty="0" smtClean="0"/>
              <a:t> und Gas </a:t>
            </a:r>
            <a:r>
              <a:rPr lang="en-US" dirty="0" err="1" smtClean="0"/>
              <a:t>sind</a:t>
            </a:r>
            <a:r>
              <a:rPr lang="en-US" dirty="0" smtClean="0"/>
              <a:t> gut “</a:t>
            </a:r>
            <a:r>
              <a:rPr lang="en-US" dirty="0" err="1" smtClean="0"/>
              <a:t>gekoppelt</a:t>
            </a:r>
            <a:r>
              <a:rPr lang="en-US" dirty="0" smtClean="0"/>
              <a:t>”</a:t>
            </a:r>
          </a:p>
          <a:p>
            <a:r>
              <a:rPr lang="en-US" dirty="0" err="1" smtClean="0"/>
              <a:t>Sehr</a:t>
            </a:r>
            <a:r>
              <a:rPr lang="en-US" dirty="0" smtClean="0"/>
              <a:t> </a:t>
            </a:r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Körper</a:t>
            </a:r>
            <a:r>
              <a:rPr lang="en-US" dirty="0" smtClean="0"/>
              <a:t>, die </a:t>
            </a:r>
            <a:r>
              <a:rPr lang="en-US" dirty="0" err="1" smtClean="0"/>
              <a:t>sogenannten</a:t>
            </a:r>
            <a:r>
              <a:rPr lang="en-US" dirty="0" smtClean="0"/>
              <a:t> </a:t>
            </a:r>
            <a:r>
              <a:rPr lang="en-US" dirty="0" err="1" smtClean="0"/>
              <a:t>Planetesimale</a:t>
            </a:r>
            <a:r>
              <a:rPr lang="en-US" dirty="0" smtClean="0"/>
              <a:t> (</a:t>
            </a:r>
            <a:r>
              <a:rPr lang="en-US" dirty="0" err="1" smtClean="0"/>
              <a:t>Durchmesser</a:t>
            </a:r>
            <a:r>
              <a:rPr lang="en-US" dirty="0" smtClean="0"/>
              <a:t> &gt; 10 km) </a:t>
            </a:r>
            <a:r>
              <a:rPr lang="en-US" dirty="0" err="1" smtClean="0"/>
              <a:t>lassen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durch</a:t>
            </a:r>
            <a:r>
              <a:rPr lang="en-US" dirty="0" smtClean="0"/>
              <a:t> die </a:t>
            </a:r>
            <a:r>
              <a:rPr lang="en-US" dirty="0" err="1" smtClean="0"/>
              <a:t>Gasscheibe</a:t>
            </a:r>
            <a:r>
              <a:rPr lang="en-US" dirty="0" smtClean="0"/>
              <a:t> </a:t>
            </a:r>
            <a:r>
              <a:rPr lang="en-US" dirty="0" err="1" smtClean="0"/>
              <a:t>nicht</a:t>
            </a:r>
            <a:r>
              <a:rPr lang="en-US" dirty="0" smtClean="0"/>
              <a:t> </a:t>
            </a:r>
            <a:r>
              <a:rPr lang="en-US" dirty="0" err="1" smtClean="0"/>
              <a:t>mehr</a:t>
            </a:r>
            <a:r>
              <a:rPr lang="en-US" dirty="0" smtClean="0"/>
              <a:t> </a:t>
            </a:r>
            <a:r>
              <a:rPr lang="en-US" dirty="0" err="1" smtClean="0"/>
              <a:t>stören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Aber </a:t>
            </a:r>
            <a:r>
              <a:rPr lang="en-US" dirty="0" err="1" smtClean="0"/>
              <a:t>Staub</a:t>
            </a:r>
            <a:r>
              <a:rPr lang="en-US" dirty="0" smtClean="0"/>
              <a:t>- und </a:t>
            </a:r>
            <a:r>
              <a:rPr lang="en-US" dirty="0" err="1" smtClean="0"/>
              <a:t>Gesteinsbrocken</a:t>
            </a:r>
            <a:r>
              <a:rPr lang="en-US" dirty="0" smtClean="0"/>
              <a:t> </a:t>
            </a:r>
            <a:r>
              <a:rPr lang="en-US" dirty="0" err="1" smtClean="0"/>
              <a:t>im</a:t>
            </a:r>
            <a:r>
              <a:rPr lang="en-US" dirty="0" smtClean="0"/>
              <a:t> </a:t>
            </a:r>
            <a:r>
              <a:rPr lang="en-US" dirty="0" err="1" smtClean="0"/>
              <a:t>Zentimeter</a:t>
            </a:r>
            <a:r>
              <a:rPr lang="en-US" dirty="0" smtClean="0"/>
              <a:t> </a:t>
            </a:r>
            <a:r>
              <a:rPr lang="en-US" dirty="0" smtClean="0"/>
              <a:t>und </a:t>
            </a:r>
            <a:r>
              <a:rPr lang="en-US" dirty="0" err="1" smtClean="0"/>
              <a:t>Meterbereich</a:t>
            </a:r>
            <a:r>
              <a:rPr lang="en-US" dirty="0" smtClean="0"/>
              <a:t> </a:t>
            </a:r>
            <a:r>
              <a:rPr lang="en-US" dirty="0" err="1" smtClean="0"/>
              <a:t>haben</a:t>
            </a:r>
            <a:r>
              <a:rPr lang="en-US" dirty="0" smtClean="0"/>
              <a:t> </a:t>
            </a:r>
            <a:r>
              <a:rPr lang="en-US" dirty="0" err="1" smtClean="0"/>
              <a:t>ein</a:t>
            </a:r>
            <a:r>
              <a:rPr lang="en-US" dirty="0" smtClean="0"/>
              <a:t> Problem: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18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2655753" y="61913"/>
            <a:ext cx="6724650" cy="672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Bogen 2"/>
          <p:cNvSpPr/>
          <p:nvPr/>
        </p:nvSpPr>
        <p:spPr>
          <a:xfrm>
            <a:off x="3435081" y="762000"/>
            <a:ext cx="5165994" cy="5324476"/>
          </a:xfrm>
          <a:prstGeom prst="arc">
            <a:avLst>
              <a:gd name="adj1" fmla="val 15453238"/>
              <a:gd name="adj2" fmla="val 16945175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Bogen 9"/>
          <p:cNvSpPr/>
          <p:nvPr/>
        </p:nvSpPr>
        <p:spPr>
          <a:xfrm>
            <a:off x="3961846" y="1304925"/>
            <a:ext cx="4112464" cy="4238626"/>
          </a:xfrm>
          <a:prstGeom prst="arc">
            <a:avLst>
              <a:gd name="adj1" fmla="val 14832615"/>
              <a:gd name="adj2" fmla="val 17539992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ogen 11"/>
          <p:cNvSpPr/>
          <p:nvPr/>
        </p:nvSpPr>
        <p:spPr>
          <a:xfrm>
            <a:off x="4625706" y="1989151"/>
            <a:ext cx="2784744" cy="2870174"/>
          </a:xfrm>
          <a:prstGeom prst="arc">
            <a:avLst>
              <a:gd name="adj1" fmla="val 13503959"/>
              <a:gd name="adj2" fmla="val 19058899"/>
            </a:avLst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feld 3"/>
              <p:cNvSpPr txBox="1"/>
              <p:nvPr/>
            </p:nvSpPr>
            <p:spPr>
              <a:xfrm>
                <a:off x="4294338" y="3915349"/>
                <a:ext cx="3651834" cy="9439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 smtClean="0"/>
                  <a:t>Kepplersche </a:t>
                </a:r>
                <a:r>
                  <a:rPr lang="en-US" dirty="0" err="1" smtClean="0"/>
                  <a:t>Gesetze</a:t>
                </a:r>
                <a:r>
                  <a:rPr lang="en-US" dirty="0" smtClean="0"/>
                  <a:t>:</a:t>
                </a:r>
              </a:p>
              <a:p>
                <a:pPr algn="ctr"/>
                <a:endParaRPr lang="en-US" dirty="0"/>
              </a:p>
              <a:p>
                <a:pPr algn="ctr"/>
                <a:r>
                  <a:rPr lang="en-US" dirty="0" err="1" smtClean="0"/>
                  <a:t>Umlaufgeschwindigkeit</a:t>
                </a:r>
                <a:r>
                  <a:rPr lang="en-US" dirty="0" smtClean="0"/>
                  <a:t> ~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𝑅𝑎𝑑𝑖𝑢𝑠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Textfeld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338" y="3915349"/>
                <a:ext cx="3651834" cy="943976"/>
              </a:xfrm>
              <a:prstGeom prst="rect">
                <a:avLst/>
              </a:prstGeom>
              <a:blipFill rotWithShape="0">
                <a:blip r:embed="rId2"/>
                <a:stretch>
                  <a:fillRect l="-833" t="-3226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tern mit 7 Zacken 12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80387" y="6417231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Draufsicht auf die Scheibe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0484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4" name="Rectangle 14"/>
          <p:cNvSpPr>
            <a:spLocks noChangeArrowheads="1"/>
          </p:cNvSpPr>
          <p:nvPr/>
        </p:nvSpPr>
        <p:spPr bwMode="auto">
          <a:xfrm>
            <a:off x="3135789" y="1935243"/>
            <a:ext cx="56388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90000"/>
              </a:lnSpc>
              <a:buNone/>
            </a:pPr>
            <a:r>
              <a:rPr lang="en-US" altLang="en-US" sz="2400" dirty="0" err="1" smtClean="0"/>
              <a:t>Einige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Jahre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später</a:t>
            </a:r>
            <a:r>
              <a:rPr lang="en-US" altLang="en-US" sz="2400" dirty="0" smtClean="0"/>
              <a:t> (1949) </a:t>
            </a:r>
            <a:br>
              <a:rPr lang="en-US" altLang="en-US" sz="2400" dirty="0" smtClean="0"/>
            </a:br>
            <a:r>
              <a:rPr lang="en-US" altLang="en-US" sz="2400" dirty="0" err="1" smtClean="0"/>
              <a:t>postulierte</a:t>
            </a:r>
            <a:r>
              <a:rPr lang="en-US" altLang="en-US" sz="2400" dirty="0" smtClean="0"/>
              <a:t> V. </a:t>
            </a:r>
            <a:r>
              <a:rPr lang="en-US" altLang="en-US" sz="2400" dirty="0" err="1" smtClean="0"/>
              <a:t>Ambartsumian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als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Erster</a:t>
            </a:r>
            <a:r>
              <a:rPr lang="en-US" altLang="en-US" sz="2400" dirty="0" smtClean="0"/>
              <a:t>, </a:t>
            </a:r>
            <a:r>
              <a:rPr lang="en-US" altLang="en-US" sz="2400" dirty="0" err="1" smtClean="0"/>
              <a:t>dass</a:t>
            </a:r>
            <a:r>
              <a:rPr lang="en-US" altLang="en-US" sz="2400" dirty="0" smtClean="0"/>
              <a:t> T </a:t>
            </a:r>
            <a:r>
              <a:rPr lang="en-US" altLang="en-US" sz="2400" dirty="0" err="1" smtClean="0"/>
              <a:t>Tauri</a:t>
            </a:r>
            <a:r>
              <a:rPr lang="en-US" altLang="en-US" sz="2400" dirty="0" smtClean="0"/>
              <a:t> “Variable” </a:t>
            </a:r>
            <a:r>
              <a:rPr lang="en-US" altLang="en-US" sz="2400" dirty="0" err="1" smtClean="0"/>
              <a:t>tatsächlich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sonnenähnliche</a:t>
            </a:r>
            <a:r>
              <a:rPr lang="en-US" altLang="en-US" sz="2400" dirty="0" smtClean="0"/>
              <a:t> Sterne in </a:t>
            </a:r>
            <a:r>
              <a:rPr lang="en-US" altLang="en-US" sz="2400" dirty="0" err="1" smtClean="0"/>
              <a:t>einem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sehr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frühen</a:t>
            </a:r>
            <a:r>
              <a:rPr lang="en-US" altLang="en-US" sz="2400" dirty="0" smtClean="0"/>
              <a:t> Stadium </a:t>
            </a:r>
            <a:r>
              <a:rPr lang="en-US" altLang="en-US" sz="2400" dirty="0" err="1" smtClean="0"/>
              <a:t>ihrer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Entstehung</a:t>
            </a:r>
            <a:r>
              <a:rPr lang="en-US" altLang="en-US" sz="2400" dirty="0" smtClean="0"/>
              <a:t> </a:t>
            </a:r>
            <a:r>
              <a:rPr lang="en-US" altLang="en-US" sz="2400" dirty="0" err="1" smtClean="0"/>
              <a:t>sind</a:t>
            </a:r>
            <a:r>
              <a:rPr lang="en-US" altLang="en-US" sz="2400" dirty="0" smtClean="0"/>
              <a:t>. Das </a:t>
            </a:r>
            <a:r>
              <a:rPr lang="en-US" altLang="en-US" sz="2400" dirty="0" err="1" smtClean="0"/>
              <a:t>begründete</a:t>
            </a:r>
            <a:r>
              <a:rPr lang="en-US" altLang="en-US" sz="2400" dirty="0" smtClean="0"/>
              <a:t> die </a:t>
            </a:r>
            <a:r>
              <a:rPr lang="en-US" altLang="en-US" sz="2400" dirty="0" err="1" smtClean="0"/>
              <a:t>Erforschung</a:t>
            </a:r>
            <a:r>
              <a:rPr lang="en-US" altLang="en-US" sz="2400" dirty="0" smtClean="0"/>
              <a:t> der </a:t>
            </a:r>
            <a:r>
              <a:rPr lang="en-US" altLang="en-US" sz="2400" dirty="0" err="1" smtClean="0"/>
              <a:t>Sternentstehung</a:t>
            </a:r>
            <a:r>
              <a:rPr lang="en-US" altLang="en-US" sz="2400" dirty="0" smtClean="0"/>
              <a:t>.</a:t>
            </a:r>
            <a:endParaRPr lang="en-US" altLang="en-US" sz="2400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5213350" y="5050077"/>
            <a:ext cx="1765300" cy="1822211"/>
            <a:chOff x="5254625" y="833439"/>
            <a:chExt cx="1765300" cy="1822211"/>
          </a:xfrm>
        </p:grpSpPr>
        <p:pic>
          <p:nvPicPr>
            <p:cNvPr id="7174" name="Picture 4" descr="ttau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54625" y="833439"/>
              <a:ext cx="1765300" cy="1792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5" name="Text Box 15"/>
            <p:cNvSpPr txBox="1">
              <a:spLocks noChangeArrowheads="1"/>
            </p:cNvSpPr>
            <p:nvPr/>
          </p:nvSpPr>
          <p:spPr bwMode="auto">
            <a:xfrm>
              <a:off x="5407026" y="2286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T Tau</a:t>
              </a:r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991517" y="1360806"/>
            <a:ext cx="1654176" cy="1524000"/>
            <a:chOff x="3502025" y="1138238"/>
            <a:chExt cx="1654176" cy="1524000"/>
          </a:xfrm>
        </p:grpSpPr>
        <p:pic>
          <p:nvPicPr>
            <p:cNvPr id="7175" name="Picture 5" descr="rcra_smal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2025" y="1138238"/>
              <a:ext cx="1600200" cy="15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7" name="Text Box 17"/>
            <p:cNvSpPr txBox="1">
              <a:spLocks noChangeArrowheads="1"/>
            </p:cNvSpPr>
            <p:nvPr/>
          </p:nvSpPr>
          <p:spPr bwMode="auto">
            <a:xfrm>
              <a:off x="3654426" y="22101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R CrA</a:t>
              </a:r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80963" y="2566987"/>
            <a:ext cx="1781175" cy="1609725"/>
            <a:chOff x="1825626" y="1824039"/>
            <a:chExt cx="1781175" cy="1609725"/>
          </a:xfrm>
        </p:grpSpPr>
        <p:pic>
          <p:nvPicPr>
            <p:cNvPr id="7177" name="Picture 7" descr="rulup_small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5626" y="1824039"/>
              <a:ext cx="1781175" cy="160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8" name="Text Box 18"/>
            <p:cNvSpPr txBox="1">
              <a:spLocks noChangeArrowheads="1"/>
            </p:cNvSpPr>
            <p:nvPr/>
          </p:nvSpPr>
          <p:spPr bwMode="auto">
            <a:xfrm>
              <a:off x="1901826" y="29721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dirty="0">
                  <a:solidFill>
                    <a:schemeClr val="bg1"/>
                  </a:solidFill>
                </a:rPr>
                <a:t>RU </a:t>
              </a:r>
              <a:r>
                <a:rPr lang="en-US" altLang="en-US" sz="1800" dirty="0" err="1">
                  <a:solidFill>
                    <a:schemeClr val="bg1"/>
                  </a:solidFill>
                </a:rPr>
                <a:t>Lup</a:t>
              </a:r>
              <a:endParaRPr lang="en-US" alt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uppieren 6"/>
          <p:cNvGrpSpPr/>
          <p:nvPr/>
        </p:nvGrpSpPr>
        <p:grpSpPr>
          <a:xfrm>
            <a:off x="9349106" y="1928099"/>
            <a:ext cx="1774825" cy="1747837"/>
            <a:chOff x="8607426" y="1824039"/>
            <a:chExt cx="1774825" cy="1747837"/>
          </a:xfrm>
        </p:grpSpPr>
        <p:pic>
          <p:nvPicPr>
            <p:cNvPr id="7178" name="Picture 8" descr="rytau_smal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426" y="1824039"/>
              <a:ext cx="1774825" cy="1747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9" name="Text Box 19"/>
            <p:cNvSpPr txBox="1">
              <a:spLocks noChangeArrowheads="1"/>
            </p:cNvSpPr>
            <p:nvPr/>
          </p:nvSpPr>
          <p:spPr bwMode="auto">
            <a:xfrm>
              <a:off x="8759826" y="3048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RY Tau</a:t>
              </a:r>
            </a:p>
          </p:txBody>
        </p:sp>
      </p:grpSp>
      <p:grpSp>
        <p:nvGrpSpPr>
          <p:cNvPr id="8" name="Gruppieren 7"/>
          <p:cNvGrpSpPr/>
          <p:nvPr/>
        </p:nvGrpSpPr>
        <p:grpSpPr>
          <a:xfrm>
            <a:off x="10048240" y="3539174"/>
            <a:ext cx="1828800" cy="1820862"/>
            <a:chOff x="8836025" y="3348038"/>
            <a:chExt cx="1828800" cy="1820862"/>
          </a:xfrm>
        </p:grpSpPr>
        <p:pic>
          <p:nvPicPr>
            <p:cNvPr id="7179" name="Picture 9" descr="scra_smal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36025" y="3348038"/>
              <a:ext cx="1828800" cy="18208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0" name="Text Box 20"/>
            <p:cNvSpPr txBox="1">
              <a:spLocks noChangeArrowheads="1"/>
            </p:cNvSpPr>
            <p:nvPr/>
          </p:nvSpPr>
          <p:spPr bwMode="auto">
            <a:xfrm>
              <a:off x="8912226" y="44961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S CrA</a:t>
              </a:r>
            </a:p>
          </p:txBody>
        </p:sp>
      </p:grpSp>
      <p:grpSp>
        <p:nvGrpSpPr>
          <p:cNvPr id="12" name="Gruppieren 11"/>
          <p:cNvGrpSpPr/>
          <p:nvPr/>
        </p:nvGrpSpPr>
        <p:grpSpPr>
          <a:xfrm>
            <a:off x="1752601" y="4343400"/>
            <a:ext cx="1584325" cy="1600200"/>
            <a:chOff x="1752601" y="4343400"/>
            <a:chExt cx="1584325" cy="1600200"/>
          </a:xfrm>
        </p:grpSpPr>
        <p:pic>
          <p:nvPicPr>
            <p:cNvPr id="7180" name="Picture 10" descr="uxtau_small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2601" y="4343400"/>
              <a:ext cx="1584325" cy="160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1" name="Text Box 21"/>
            <p:cNvSpPr txBox="1">
              <a:spLocks noChangeArrowheads="1"/>
            </p:cNvSpPr>
            <p:nvPr/>
          </p:nvSpPr>
          <p:spPr bwMode="auto">
            <a:xfrm>
              <a:off x="1828801" y="5567680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UX Tau</a:t>
              </a:r>
            </a:p>
          </p:txBody>
        </p:sp>
      </p:grpSp>
      <p:grpSp>
        <p:nvGrpSpPr>
          <p:cNvPr id="11" name="Gruppieren 10"/>
          <p:cNvGrpSpPr/>
          <p:nvPr/>
        </p:nvGrpSpPr>
        <p:grpSpPr>
          <a:xfrm>
            <a:off x="3349626" y="5405438"/>
            <a:ext cx="1501775" cy="1447800"/>
            <a:chOff x="3349626" y="5405438"/>
            <a:chExt cx="1501775" cy="1447800"/>
          </a:xfrm>
        </p:grpSpPr>
        <p:pic>
          <p:nvPicPr>
            <p:cNvPr id="7181" name="Picture 11" descr="uyaur_small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9626" y="5405438"/>
              <a:ext cx="1408113" cy="144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2" name="Text Box 22"/>
            <p:cNvSpPr txBox="1">
              <a:spLocks noChangeArrowheads="1"/>
            </p:cNvSpPr>
            <p:nvPr/>
          </p:nvSpPr>
          <p:spPr bwMode="auto">
            <a:xfrm>
              <a:off x="3349626" y="6477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UY Aur</a:t>
              </a:r>
            </a:p>
          </p:txBody>
        </p:sp>
      </p:grpSp>
      <p:grpSp>
        <p:nvGrpSpPr>
          <p:cNvPr id="10" name="Gruppieren 9"/>
          <p:cNvGrpSpPr/>
          <p:nvPr/>
        </p:nvGrpSpPr>
        <p:grpSpPr>
          <a:xfrm>
            <a:off x="7388225" y="5375276"/>
            <a:ext cx="1524000" cy="1477963"/>
            <a:chOff x="7388225" y="5375276"/>
            <a:chExt cx="1524000" cy="1477963"/>
          </a:xfrm>
        </p:grpSpPr>
        <p:pic>
          <p:nvPicPr>
            <p:cNvPr id="7182" name="Picture 12" descr="uztau_small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8225" y="5375276"/>
              <a:ext cx="1524000" cy="1477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3" name="Text Box 23"/>
            <p:cNvSpPr txBox="1">
              <a:spLocks noChangeArrowheads="1"/>
            </p:cNvSpPr>
            <p:nvPr/>
          </p:nvSpPr>
          <p:spPr bwMode="auto">
            <a:xfrm>
              <a:off x="7388226" y="6477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UZ Tau</a:t>
              </a:r>
            </a:p>
          </p:txBody>
        </p:sp>
      </p:grpSp>
      <p:grpSp>
        <p:nvGrpSpPr>
          <p:cNvPr id="9" name="Gruppieren 8"/>
          <p:cNvGrpSpPr/>
          <p:nvPr/>
        </p:nvGrpSpPr>
        <p:grpSpPr>
          <a:xfrm>
            <a:off x="8683625" y="4872039"/>
            <a:ext cx="1654176" cy="1627187"/>
            <a:chOff x="8683625" y="4872039"/>
            <a:chExt cx="1654176" cy="1627187"/>
          </a:xfrm>
        </p:grpSpPr>
        <p:pic>
          <p:nvPicPr>
            <p:cNvPr id="7183" name="Picture 13" descr="xztau_small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3625" y="4872039"/>
              <a:ext cx="1627188" cy="16271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94" name="Text Box 24"/>
            <p:cNvSpPr txBox="1">
              <a:spLocks noChangeArrowheads="1"/>
            </p:cNvSpPr>
            <p:nvPr/>
          </p:nvSpPr>
          <p:spPr bwMode="auto">
            <a:xfrm>
              <a:off x="8836026" y="6096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XZ Tau</a:t>
              </a:r>
            </a:p>
          </p:txBody>
        </p:sp>
      </p:grp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Die </a:t>
            </a:r>
            <a:r>
              <a:rPr lang="en-US" dirty="0" err="1" smtClean="0"/>
              <a:t>Entdeckung</a:t>
            </a:r>
            <a:r>
              <a:rPr lang="en-US" dirty="0" smtClean="0"/>
              <a:t> der T </a:t>
            </a:r>
            <a:r>
              <a:rPr lang="en-US" dirty="0" err="1" smtClean="0"/>
              <a:t>Tauri</a:t>
            </a:r>
            <a:r>
              <a:rPr lang="en-US" dirty="0" smtClean="0"/>
              <a:t> Sterne</a:t>
            </a:r>
            <a:endParaRPr lang="en-US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8470265" y="1445855"/>
            <a:ext cx="1654176" cy="1533525"/>
            <a:chOff x="7083425" y="1138239"/>
            <a:chExt cx="1654176" cy="1533525"/>
          </a:xfrm>
        </p:grpSpPr>
        <p:pic>
          <p:nvPicPr>
            <p:cNvPr id="7176" name="Picture 6" descr="rmon_small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3425" y="1138239"/>
              <a:ext cx="1587500" cy="1533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86" name="Text Box 16"/>
            <p:cNvSpPr txBox="1">
              <a:spLocks noChangeArrowheads="1"/>
            </p:cNvSpPr>
            <p:nvPr/>
          </p:nvSpPr>
          <p:spPr bwMode="auto">
            <a:xfrm>
              <a:off x="7235826" y="2286318"/>
              <a:ext cx="150177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>
                <a:spcBef>
                  <a:spcPct val="50000"/>
                </a:spcBef>
                <a:buFontTx/>
                <a:buNone/>
              </a:pPr>
              <a:r>
                <a:rPr lang="en-US" altLang="en-US" sz="1800" dirty="0">
                  <a:solidFill>
                    <a:schemeClr val="bg1"/>
                  </a:solidFill>
                </a:rPr>
                <a:t>R Mon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51338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lipse 13"/>
          <p:cNvSpPr/>
          <p:nvPr/>
        </p:nvSpPr>
        <p:spPr>
          <a:xfrm>
            <a:off x="2655753" y="61913"/>
            <a:ext cx="6724650" cy="672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Bogen 11"/>
          <p:cNvSpPr/>
          <p:nvPr/>
        </p:nvSpPr>
        <p:spPr>
          <a:xfrm>
            <a:off x="3435081" y="762000"/>
            <a:ext cx="5165994" cy="5324476"/>
          </a:xfrm>
          <a:prstGeom prst="arc">
            <a:avLst>
              <a:gd name="adj1" fmla="val 14891052"/>
              <a:gd name="adj2" fmla="val 17464800"/>
            </a:avLst>
          </a:prstGeom>
          <a:ln w="381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3719106" y="4047595"/>
            <a:ext cx="4597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Gasdruck wirkt</a:t>
            </a:r>
          </a:p>
          <a:p>
            <a:pPr algn="ctr"/>
            <a:r>
              <a:rPr lang="de-DE" dirty="0" smtClean="0"/>
              <a:t>der Gravitation entgegen</a:t>
            </a:r>
            <a:br>
              <a:rPr lang="de-DE" dirty="0" smtClean="0"/>
            </a:br>
            <a:r>
              <a:rPr lang="de-DE" dirty="0" smtClean="0">
                <a:sym typeface="Symbol" panose="05050102010706020507" pitchFamily="18" charset="2"/>
              </a:rPr>
              <a:t></a:t>
            </a:r>
          </a:p>
          <a:p>
            <a:pPr algn="ctr"/>
            <a:r>
              <a:rPr lang="de-DE" dirty="0" smtClean="0">
                <a:sym typeface="Symbol" panose="05050102010706020507" pitchFamily="18" charset="2"/>
              </a:rPr>
              <a:t>Gas wird etwas schwächer angezogen und rotiert</a:t>
            </a:r>
            <a:r>
              <a:rPr lang="de-DE" dirty="0" smtClean="0"/>
              <a:t> langsamer als Staub um den Stern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658652" y="321794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Staub</a:t>
            </a:r>
            <a:endParaRPr lang="en-US" dirty="0"/>
          </a:p>
        </p:txBody>
      </p:sp>
      <p:sp>
        <p:nvSpPr>
          <p:cNvPr id="11" name="Bogen 10"/>
          <p:cNvSpPr/>
          <p:nvPr/>
        </p:nvSpPr>
        <p:spPr>
          <a:xfrm>
            <a:off x="3606531" y="948234"/>
            <a:ext cx="4823094" cy="4971058"/>
          </a:xfrm>
          <a:prstGeom prst="arc">
            <a:avLst>
              <a:gd name="adj1" fmla="val 15046188"/>
              <a:gd name="adj2" fmla="val 17233079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752619" y="94823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6" name="Pfeil nach rechts 5"/>
          <p:cNvSpPr/>
          <p:nvPr/>
        </p:nvSpPr>
        <p:spPr>
          <a:xfrm>
            <a:off x="6824028" y="3189923"/>
            <a:ext cx="326343" cy="48768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feil nach rechts 14"/>
          <p:cNvSpPr/>
          <p:nvPr/>
        </p:nvSpPr>
        <p:spPr>
          <a:xfrm rot="10800000">
            <a:off x="7546288" y="3189923"/>
            <a:ext cx="1508995" cy="487680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6621555" y="2811066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Druck</a:t>
            </a:r>
            <a:endParaRPr lang="en-US" dirty="0"/>
          </a:p>
        </p:txBody>
      </p:sp>
      <p:sp>
        <p:nvSpPr>
          <p:cNvPr id="8" name="Textfeld 7"/>
          <p:cNvSpPr txBox="1"/>
          <p:nvPr/>
        </p:nvSpPr>
        <p:spPr>
          <a:xfrm>
            <a:off x="7890692" y="2912140"/>
            <a:ext cx="122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Gravitation</a:t>
            </a:r>
            <a:endParaRPr lang="en-US" dirty="0"/>
          </a:p>
        </p:txBody>
      </p:sp>
      <p:sp>
        <p:nvSpPr>
          <p:cNvPr id="17" name="Stern mit 7 Zacken 16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5420842" y="1319134"/>
            <a:ext cx="120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v</a:t>
            </a:r>
            <a:r>
              <a:rPr lang="en-US" baseline="-25000" dirty="0" err="1" smtClean="0"/>
              <a:t>Gas</a:t>
            </a:r>
            <a:r>
              <a:rPr lang="en-US" dirty="0" smtClean="0"/>
              <a:t> &lt;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Staub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223962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lipse 13"/>
          <p:cNvSpPr/>
          <p:nvPr/>
        </p:nvSpPr>
        <p:spPr>
          <a:xfrm>
            <a:off x="2655753" y="61913"/>
            <a:ext cx="6724650" cy="672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ogen 11"/>
          <p:cNvSpPr/>
          <p:nvPr/>
        </p:nvSpPr>
        <p:spPr>
          <a:xfrm>
            <a:off x="3435081" y="762000"/>
            <a:ext cx="5165994" cy="5324476"/>
          </a:xfrm>
          <a:prstGeom prst="arc">
            <a:avLst>
              <a:gd name="adj1" fmla="val 14891052"/>
              <a:gd name="adj2" fmla="val 17464800"/>
            </a:avLst>
          </a:prstGeom>
          <a:ln w="381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3719106" y="4047595"/>
            <a:ext cx="459793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Gasdruck wirkt</a:t>
            </a:r>
          </a:p>
          <a:p>
            <a:pPr algn="ctr"/>
            <a:r>
              <a:rPr lang="de-DE" dirty="0" smtClean="0"/>
              <a:t>der Gravitation entgegen</a:t>
            </a:r>
            <a:br>
              <a:rPr lang="de-DE" dirty="0" smtClean="0"/>
            </a:br>
            <a:r>
              <a:rPr lang="de-DE" dirty="0" smtClean="0">
                <a:sym typeface="Symbol" panose="05050102010706020507" pitchFamily="18" charset="2"/>
              </a:rPr>
              <a:t></a:t>
            </a:r>
          </a:p>
          <a:p>
            <a:pPr algn="ctr"/>
            <a:r>
              <a:rPr lang="de-DE" dirty="0" smtClean="0">
                <a:sym typeface="Symbol" panose="05050102010706020507" pitchFamily="18" charset="2"/>
              </a:rPr>
              <a:t>Gas wird etwas schwächer angezogen und rotiert</a:t>
            </a:r>
            <a:r>
              <a:rPr lang="de-DE" dirty="0" smtClean="0"/>
              <a:t> langsamer als Staub um den Stern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658652" y="321794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Staub</a:t>
            </a:r>
            <a:endParaRPr lang="en-US" dirty="0"/>
          </a:p>
        </p:txBody>
      </p:sp>
      <p:sp>
        <p:nvSpPr>
          <p:cNvPr id="11" name="Bogen 10"/>
          <p:cNvSpPr/>
          <p:nvPr/>
        </p:nvSpPr>
        <p:spPr>
          <a:xfrm>
            <a:off x="3606531" y="948234"/>
            <a:ext cx="4823094" cy="4971058"/>
          </a:xfrm>
          <a:prstGeom prst="arc">
            <a:avLst>
              <a:gd name="adj1" fmla="val 15046188"/>
              <a:gd name="adj2" fmla="val 17233079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752619" y="94823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15" name="Pfeil nach rechts 14"/>
          <p:cNvSpPr/>
          <p:nvPr/>
        </p:nvSpPr>
        <p:spPr>
          <a:xfrm rot="10800000">
            <a:off x="7546287" y="3189923"/>
            <a:ext cx="1226237" cy="487680"/>
          </a:xfrm>
          <a:prstGeom prst="rightArrow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feld 7"/>
          <p:cNvSpPr txBox="1"/>
          <p:nvPr/>
        </p:nvSpPr>
        <p:spPr>
          <a:xfrm>
            <a:off x="7890692" y="2912140"/>
            <a:ext cx="122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Gravitation</a:t>
            </a:r>
            <a:endParaRPr lang="en-US" dirty="0"/>
          </a:p>
        </p:txBody>
      </p:sp>
      <p:sp>
        <p:nvSpPr>
          <p:cNvPr id="16" name="Stern mit 7 Zacken 15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hteck 1"/>
          <p:cNvSpPr/>
          <p:nvPr/>
        </p:nvSpPr>
        <p:spPr>
          <a:xfrm>
            <a:off x="8790809" y="3315394"/>
            <a:ext cx="238891" cy="233653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feld 16"/>
          <p:cNvSpPr txBox="1"/>
          <p:nvPr/>
        </p:nvSpPr>
        <p:spPr>
          <a:xfrm>
            <a:off x="80387" y="6417231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Draufsicht auf die Scheibe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7143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lipse 13"/>
          <p:cNvSpPr/>
          <p:nvPr/>
        </p:nvSpPr>
        <p:spPr>
          <a:xfrm>
            <a:off x="2655753" y="61913"/>
            <a:ext cx="6724650" cy="672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ogen 11"/>
          <p:cNvSpPr/>
          <p:nvPr/>
        </p:nvSpPr>
        <p:spPr>
          <a:xfrm>
            <a:off x="3435081" y="762000"/>
            <a:ext cx="5165994" cy="5324476"/>
          </a:xfrm>
          <a:prstGeom prst="arc">
            <a:avLst>
              <a:gd name="adj1" fmla="val 14891052"/>
              <a:gd name="adj2" fmla="val 17464800"/>
            </a:avLst>
          </a:prstGeom>
          <a:ln w="381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3719106" y="4047595"/>
            <a:ext cx="45979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ym typeface="Symbol" panose="05050102010706020507" pitchFamily="18" charset="2"/>
              </a:rPr>
              <a:t>Gas rotiert</a:t>
            </a:r>
            <a:r>
              <a:rPr lang="de-DE" dirty="0" smtClean="0"/>
              <a:t> langsamer als Staub um den Stern</a:t>
            </a:r>
          </a:p>
          <a:p>
            <a:pPr algn="ctr"/>
            <a:endParaRPr lang="de-DE" dirty="0"/>
          </a:p>
          <a:p>
            <a:pPr algn="ctr"/>
            <a:r>
              <a:rPr lang="de-DE" dirty="0" smtClean="0">
                <a:sym typeface="Symbol" panose="05050102010706020507" pitchFamily="18" charset="2"/>
              </a:rPr>
              <a:t></a:t>
            </a:r>
          </a:p>
          <a:p>
            <a:pPr algn="ctr"/>
            <a:endParaRPr lang="de-DE" dirty="0">
              <a:sym typeface="Symbol" panose="05050102010706020507" pitchFamily="18" charset="2"/>
            </a:endParaRPr>
          </a:p>
          <a:p>
            <a:pPr algn="ctr"/>
            <a:r>
              <a:rPr lang="de-DE" dirty="0" smtClean="0">
                <a:sym typeface="Symbol" panose="05050102010706020507" pitchFamily="18" charset="2"/>
              </a:rPr>
              <a:t>Staubteilchen haben ständig „Gegenwind“ der sie bremst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658652" y="321794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Staub</a:t>
            </a:r>
            <a:endParaRPr lang="en-US" dirty="0"/>
          </a:p>
        </p:txBody>
      </p:sp>
      <p:sp>
        <p:nvSpPr>
          <p:cNvPr id="11" name="Bogen 10"/>
          <p:cNvSpPr/>
          <p:nvPr/>
        </p:nvSpPr>
        <p:spPr>
          <a:xfrm>
            <a:off x="3606531" y="948234"/>
            <a:ext cx="4823094" cy="4971058"/>
          </a:xfrm>
          <a:prstGeom prst="arc">
            <a:avLst>
              <a:gd name="adj1" fmla="val 15046188"/>
              <a:gd name="adj2" fmla="val 17233079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752619" y="94823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16" name="Bogen 15"/>
          <p:cNvSpPr/>
          <p:nvPr/>
        </p:nvSpPr>
        <p:spPr>
          <a:xfrm rot="19108860">
            <a:off x="3606525" y="938707"/>
            <a:ext cx="4823100" cy="4971062"/>
          </a:xfrm>
          <a:prstGeom prst="arc">
            <a:avLst>
              <a:gd name="adj1" fmla="val 15078500"/>
              <a:gd name="adj2" fmla="val 17104613"/>
            </a:avLst>
          </a:prstGeom>
          <a:ln w="381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Bogen 16"/>
          <p:cNvSpPr/>
          <p:nvPr/>
        </p:nvSpPr>
        <p:spPr>
          <a:xfrm rot="17224469">
            <a:off x="4082164" y="1428938"/>
            <a:ext cx="3871822" cy="3990600"/>
          </a:xfrm>
          <a:prstGeom prst="arc">
            <a:avLst>
              <a:gd name="adj1" fmla="val 15078500"/>
              <a:gd name="adj2" fmla="val 17031438"/>
            </a:avLst>
          </a:prstGeom>
          <a:ln w="381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tern mit 7 Zacken 17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80387" y="6417231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Draufsicht auf die Scheibe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440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Ellipse 13"/>
          <p:cNvSpPr/>
          <p:nvPr/>
        </p:nvSpPr>
        <p:spPr>
          <a:xfrm>
            <a:off x="2655753" y="61913"/>
            <a:ext cx="6724650" cy="67246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Bogen 11"/>
          <p:cNvSpPr/>
          <p:nvPr/>
        </p:nvSpPr>
        <p:spPr>
          <a:xfrm>
            <a:off x="3435081" y="762000"/>
            <a:ext cx="5165994" cy="5324476"/>
          </a:xfrm>
          <a:prstGeom prst="arc">
            <a:avLst>
              <a:gd name="adj1" fmla="val 14891052"/>
              <a:gd name="adj2" fmla="val 17464800"/>
            </a:avLst>
          </a:prstGeom>
          <a:ln w="381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feld 3"/>
          <p:cNvSpPr txBox="1"/>
          <p:nvPr/>
        </p:nvSpPr>
        <p:spPr>
          <a:xfrm>
            <a:off x="3719106" y="4047595"/>
            <a:ext cx="45979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>
                <a:sym typeface="Symbol" panose="05050102010706020507" pitchFamily="18" charset="2"/>
              </a:rPr>
              <a:t>Staubteilchen haben ständig „Gegenwind“ der sie bremst</a:t>
            </a:r>
          </a:p>
          <a:p>
            <a:pPr algn="ctr"/>
            <a:endParaRPr lang="de-DE" dirty="0" smtClean="0">
              <a:sym typeface="Symbol" panose="05050102010706020507" pitchFamily="18" charset="2"/>
            </a:endParaRPr>
          </a:p>
          <a:p>
            <a:pPr algn="ctr"/>
            <a:r>
              <a:rPr lang="de-DE" dirty="0">
                <a:sym typeface="Symbol" panose="05050102010706020507" pitchFamily="18" charset="2"/>
              </a:rPr>
              <a:t>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Meter-</a:t>
            </a:r>
            <a:r>
              <a:rPr lang="en-US" dirty="0" err="1" smtClean="0"/>
              <a:t>große</a:t>
            </a:r>
            <a:r>
              <a:rPr lang="en-US" dirty="0" smtClean="0"/>
              <a:t> Brocken “fallen” in </a:t>
            </a:r>
            <a:r>
              <a:rPr lang="en-US" dirty="0" err="1" smtClean="0"/>
              <a:t>nur</a:t>
            </a:r>
            <a:r>
              <a:rPr lang="en-US" dirty="0" smtClean="0"/>
              <a:t> ~100 </a:t>
            </a:r>
            <a:r>
              <a:rPr lang="en-US" dirty="0" err="1" smtClean="0"/>
              <a:t>Jahren</a:t>
            </a:r>
            <a:r>
              <a:rPr lang="en-US" dirty="0" smtClean="0"/>
              <a:t> auf den Stern</a:t>
            </a:r>
            <a:endParaRPr lang="en-US" dirty="0"/>
          </a:p>
        </p:txBody>
      </p:sp>
      <p:sp>
        <p:nvSpPr>
          <p:cNvPr id="5" name="Textfeld 4"/>
          <p:cNvSpPr txBox="1"/>
          <p:nvPr/>
        </p:nvSpPr>
        <p:spPr>
          <a:xfrm>
            <a:off x="5658652" y="321794"/>
            <a:ext cx="71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Staub</a:t>
            </a:r>
            <a:endParaRPr lang="en-US" dirty="0"/>
          </a:p>
        </p:txBody>
      </p:sp>
      <p:sp>
        <p:nvSpPr>
          <p:cNvPr id="11" name="Bogen 10"/>
          <p:cNvSpPr/>
          <p:nvPr/>
        </p:nvSpPr>
        <p:spPr>
          <a:xfrm>
            <a:off x="3606531" y="948234"/>
            <a:ext cx="4823094" cy="4971058"/>
          </a:xfrm>
          <a:prstGeom prst="arc">
            <a:avLst>
              <a:gd name="adj1" fmla="val 15046188"/>
              <a:gd name="adj2" fmla="val 17233079"/>
            </a:avLst>
          </a:prstGeom>
          <a:ln w="38100"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/>
          <p:cNvSpPr txBox="1"/>
          <p:nvPr/>
        </p:nvSpPr>
        <p:spPr>
          <a:xfrm>
            <a:off x="5752619" y="948234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Gas</a:t>
            </a:r>
            <a:endParaRPr lang="en-US" dirty="0"/>
          </a:p>
        </p:txBody>
      </p:sp>
      <p:sp>
        <p:nvSpPr>
          <p:cNvPr id="10" name="Stern mit 7 Zacken 9"/>
          <p:cNvSpPr/>
          <p:nvPr/>
        </p:nvSpPr>
        <p:spPr bwMode="auto">
          <a:xfrm>
            <a:off x="5802053" y="3208214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Bogen 1"/>
          <p:cNvSpPr/>
          <p:nvPr/>
        </p:nvSpPr>
        <p:spPr>
          <a:xfrm rot="21037880">
            <a:off x="4521040" y="925187"/>
            <a:ext cx="1656080" cy="2597606"/>
          </a:xfrm>
          <a:prstGeom prst="arc">
            <a:avLst>
              <a:gd name="adj1" fmla="val 5727021"/>
              <a:gd name="adj2" fmla="val 15745792"/>
            </a:avLst>
          </a:prstGeom>
          <a:ln w="38100">
            <a:solidFill>
              <a:schemeClr val="accent2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/>
          <p:cNvSpPr txBox="1"/>
          <p:nvPr/>
        </p:nvSpPr>
        <p:spPr>
          <a:xfrm>
            <a:off x="80387" y="6417231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Draufsicht auf die Scheibe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1776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Wachstums-Schwierigkeiten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Metergroße</a:t>
            </a:r>
            <a:r>
              <a:rPr lang="en-US" dirty="0" smtClean="0"/>
              <a:t> Brocken </a:t>
            </a:r>
            <a:r>
              <a:rPr lang="en-US" dirty="0" err="1" smtClean="0"/>
              <a:t>überleben</a:t>
            </a:r>
            <a:r>
              <a:rPr lang="en-US" dirty="0" smtClean="0"/>
              <a:t> </a:t>
            </a:r>
            <a:r>
              <a:rPr lang="en-US" dirty="0" err="1" smtClean="0"/>
              <a:t>keine</a:t>
            </a:r>
            <a:r>
              <a:rPr lang="en-US" dirty="0" smtClean="0"/>
              <a:t> 100 </a:t>
            </a:r>
            <a:r>
              <a:rPr lang="en-US" dirty="0" err="1" smtClean="0"/>
              <a:t>Jahre</a:t>
            </a:r>
            <a:r>
              <a:rPr lang="en-US" dirty="0" smtClean="0"/>
              <a:t> in der </a:t>
            </a:r>
            <a:r>
              <a:rPr lang="en-US" dirty="0" err="1" smtClean="0"/>
              <a:t>Scheibe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Entweder</a:t>
            </a:r>
            <a:r>
              <a:rPr lang="en-US" dirty="0" smtClean="0"/>
              <a:t> </a:t>
            </a:r>
            <a:r>
              <a:rPr lang="en-US" dirty="0" err="1" smtClean="0"/>
              <a:t>sie</a:t>
            </a:r>
            <a:r>
              <a:rPr lang="en-US" dirty="0" smtClean="0"/>
              <a:t> </a:t>
            </a:r>
            <a:r>
              <a:rPr lang="en-US" dirty="0" err="1" smtClean="0"/>
              <a:t>müssen</a:t>
            </a:r>
            <a:r>
              <a:rPr lang="en-US" dirty="0" smtClean="0"/>
              <a:t> in ~100 </a:t>
            </a:r>
            <a:r>
              <a:rPr lang="en-US" dirty="0" err="1" smtClean="0"/>
              <a:t>Jahren</a:t>
            </a:r>
            <a:r>
              <a:rPr lang="en-US" dirty="0" smtClean="0"/>
              <a:t> von 1m auf </a:t>
            </a:r>
            <a:r>
              <a:rPr lang="en-US" dirty="0" smtClean="0"/>
              <a:t>&gt;1000 </a:t>
            </a:r>
            <a:r>
              <a:rPr lang="en-US" dirty="0" smtClean="0"/>
              <a:t>km </a:t>
            </a:r>
            <a:r>
              <a:rPr lang="en-US" dirty="0" err="1" smtClean="0"/>
              <a:t>anwachsen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Oder </a:t>
            </a:r>
            <a:r>
              <a:rPr lang="en-US" dirty="0" err="1" smtClean="0"/>
              <a:t>etwas</a:t>
            </a:r>
            <a:r>
              <a:rPr lang="en-US" dirty="0" smtClean="0"/>
              <a:t> </a:t>
            </a:r>
            <a:r>
              <a:rPr lang="en-US" dirty="0" err="1" smtClean="0"/>
              <a:t>verhindert</a:t>
            </a:r>
            <a:r>
              <a:rPr lang="en-US" dirty="0" smtClean="0"/>
              <a:t> die Migration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innen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67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ihandform 75"/>
          <p:cNvSpPr/>
          <p:nvPr/>
        </p:nvSpPr>
        <p:spPr>
          <a:xfrm>
            <a:off x="1158240" y="4053840"/>
            <a:ext cx="3596640" cy="2265680"/>
          </a:xfrm>
          <a:custGeom>
            <a:avLst/>
            <a:gdLst>
              <a:gd name="connsiteX0" fmla="*/ 0 w 3596640"/>
              <a:gd name="connsiteY0" fmla="*/ 0 h 2265680"/>
              <a:gd name="connsiteX1" fmla="*/ 528320 w 3596640"/>
              <a:gd name="connsiteY1" fmla="*/ 1351280 h 2265680"/>
              <a:gd name="connsiteX2" fmla="*/ 1534160 w 3596640"/>
              <a:gd name="connsiteY2" fmla="*/ 1930400 h 2265680"/>
              <a:gd name="connsiteX3" fmla="*/ 3596640 w 3596640"/>
              <a:gd name="connsiteY3" fmla="*/ 2265680 h 2265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96640" h="2265680">
                <a:moveTo>
                  <a:pt x="0" y="0"/>
                </a:moveTo>
                <a:cubicBezTo>
                  <a:pt x="136313" y="514773"/>
                  <a:pt x="272627" y="1029547"/>
                  <a:pt x="528320" y="1351280"/>
                </a:cubicBezTo>
                <a:cubicBezTo>
                  <a:pt x="784013" y="1673013"/>
                  <a:pt x="1022773" y="1778000"/>
                  <a:pt x="1534160" y="1930400"/>
                </a:cubicBezTo>
                <a:cubicBezTo>
                  <a:pt x="2045547" y="2082800"/>
                  <a:pt x="2821093" y="2174240"/>
                  <a:pt x="3596640" y="2265680"/>
                </a:cubicBezTo>
              </a:path>
            </a:pathLst>
          </a:custGeom>
          <a:noFill/>
          <a:ln w="28575">
            <a:solidFill>
              <a:srgbClr val="4D4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Partikel-Einfang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erinnern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: Der </a:t>
            </a:r>
            <a:r>
              <a:rPr lang="en-US" dirty="0" err="1" smtClean="0"/>
              <a:t>Gasdruck</a:t>
            </a:r>
            <a:r>
              <a:rPr lang="en-US" dirty="0" smtClean="0"/>
              <a:t> </a:t>
            </a:r>
            <a:r>
              <a:rPr lang="en-US" dirty="0" err="1" smtClean="0"/>
              <a:t>wirkt</a:t>
            </a:r>
            <a:r>
              <a:rPr lang="en-US" dirty="0" smtClean="0"/>
              <a:t> der Gravitation </a:t>
            </a:r>
            <a:r>
              <a:rPr lang="en-US" dirty="0" err="1" smtClean="0"/>
              <a:t>entgegen</a:t>
            </a:r>
            <a:r>
              <a:rPr lang="en-US" dirty="0" smtClean="0"/>
              <a:t> und </a:t>
            </a:r>
            <a:r>
              <a:rPr lang="en-US" dirty="0" err="1" smtClean="0"/>
              <a:t>produziert</a:t>
            </a:r>
            <a:r>
              <a:rPr lang="en-US" dirty="0" smtClean="0"/>
              <a:t> </a:t>
            </a:r>
            <a:r>
              <a:rPr lang="en-US" dirty="0" err="1" smtClean="0"/>
              <a:t>bremsenden</a:t>
            </a:r>
            <a:r>
              <a:rPr lang="en-US" dirty="0" smtClean="0"/>
              <a:t> </a:t>
            </a:r>
            <a:r>
              <a:rPr lang="en-US" dirty="0" err="1" smtClean="0"/>
              <a:t>Gegenwind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größere</a:t>
            </a:r>
            <a:r>
              <a:rPr lang="en-US" dirty="0" smtClean="0"/>
              <a:t> </a:t>
            </a:r>
            <a:r>
              <a:rPr lang="en-US" dirty="0" err="1" smtClean="0"/>
              <a:t>Teilchen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Die </a:t>
            </a:r>
            <a:r>
              <a:rPr lang="en-US" dirty="0" err="1" smtClean="0"/>
              <a:t>gebremsten</a:t>
            </a:r>
            <a:r>
              <a:rPr lang="en-US" dirty="0" smtClean="0"/>
              <a:t> </a:t>
            </a:r>
            <a:r>
              <a:rPr lang="en-US" dirty="0" err="1" smtClean="0"/>
              <a:t>Staubteilchen</a:t>
            </a:r>
            <a:r>
              <a:rPr lang="en-US" dirty="0" smtClean="0"/>
              <a:t> </a:t>
            </a:r>
            <a:r>
              <a:rPr lang="en-US" dirty="0" err="1" smtClean="0"/>
              <a:t>bewegen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innen</a:t>
            </a:r>
            <a:r>
              <a:rPr lang="en-US" dirty="0" smtClean="0"/>
              <a:t> in die </a:t>
            </a:r>
            <a:r>
              <a:rPr lang="en-US" dirty="0" err="1" smtClean="0"/>
              <a:t>Richtung</a:t>
            </a:r>
            <a:r>
              <a:rPr lang="en-US" dirty="0" smtClean="0"/>
              <a:t> in der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Gasdruck</a:t>
            </a:r>
            <a:r>
              <a:rPr lang="en-US" dirty="0" smtClean="0"/>
              <a:t> </a:t>
            </a:r>
            <a:r>
              <a:rPr lang="en-US" dirty="0" err="1" smtClean="0"/>
              <a:t>höher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 (“</a:t>
            </a:r>
            <a:r>
              <a:rPr lang="en-US" dirty="0" err="1" smtClean="0"/>
              <a:t>Bewegung</a:t>
            </a:r>
            <a:r>
              <a:rPr lang="en-US" dirty="0" smtClean="0"/>
              <a:t> in </a:t>
            </a:r>
            <a:r>
              <a:rPr lang="en-US" dirty="0" err="1" smtClean="0"/>
              <a:t>Richtung</a:t>
            </a:r>
            <a:r>
              <a:rPr lang="en-US" dirty="0" smtClean="0"/>
              <a:t> des </a:t>
            </a:r>
            <a:r>
              <a:rPr lang="en-US" dirty="0" err="1" smtClean="0"/>
              <a:t>Druckgradienten</a:t>
            </a:r>
            <a:r>
              <a:rPr lang="en-US" dirty="0" smtClean="0"/>
              <a:t>”)</a:t>
            </a:r>
            <a:endParaRPr lang="en-US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6942376" y="3952240"/>
            <a:ext cx="4999526" cy="2934424"/>
            <a:chOff x="6942376" y="3952240"/>
            <a:chExt cx="4999526" cy="2934424"/>
          </a:xfrm>
        </p:grpSpPr>
        <p:sp>
          <p:nvSpPr>
            <p:cNvPr id="18" name="Line 4"/>
            <p:cNvSpPr>
              <a:spLocks noChangeShapeType="1"/>
            </p:cNvSpPr>
            <p:nvPr/>
          </p:nvSpPr>
          <p:spPr bwMode="auto">
            <a:xfrm flipV="1">
              <a:off x="7638513" y="3952240"/>
              <a:ext cx="0" cy="2496985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 flipV="1">
              <a:off x="7638513" y="6449225"/>
              <a:ext cx="4303389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6942376" y="4115087"/>
              <a:ext cx="534666" cy="328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chemeClr val="tx2"/>
                  </a:solidFill>
                </a:rPr>
                <a:t>P(r)</a:t>
              </a: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11309051" y="6557790"/>
              <a:ext cx="220220" cy="328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chemeClr val="tx2"/>
                  </a:solidFill>
                </a:rPr>
                <a:t>r</a:t>
              </a: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7765083" y="4115087"/>
              <a:ext cx="3923679" cy="22708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392"/>
                </a:cxn>
                <a:cxn ang="0">
                  <a:pos x="898" y="1871"/>
                </a:cxn>
                <a:cxn ang="0">
                  <a:pos x="1520" y="1143"/>
                </a:cxn>
                <a:cxn ang="0">
                  <a:pos x="2304" y="1871"/>
                </a:cxn>
                <a:cxn ang="0">
                  <a:pos x="2976" y="1968"/>
                </a:cxn>
              </a:cxnLst>
              <a:rect l="0" t="0" r="r" b="b"/>
              <a:pathLst>
                <a:path w="2976" h="2008">
                  <a:moveTo>
                    <a:pt x="0" y="0"/>
                  </a:moveTo>
                  <a:cubicBezTo>
                    <a:pt x="52" y="552"/>
                    <a:pt x="138" y="1080"/>
                    <a:pt x="288" y="1392"/>
                  </a:cubicBezTo>
                  <a:cubicBezTo>
                    <a:pt x="438" y="1704"/>
                    <a:pt x="693" y="1912"/>
                    <a:pt x="898" y="1871"/>
                  </a:cubicBezTo>
                  <a:cubicBezTo>
                    <a:pt x="1103" y="1830"/>
                    <a:pt x="1286" y="1143"/>
                    <a:pt x="1520" y="1143"/>
                  </a:cubicBezTo>
                  <a:cubicBezTo>
                    <a:pt x="1754" y="1143"/>
                    <a:pt x="2062" y="1734"/>
                    <a:pt x="2304" y="1871"/>
                  </a:cubicBezTo>
                  <a:cubicBezTo>
                    <a:pt x="2546" y="2008"/>
                    <a:pt x="2836" y="1948"/>
                    <a:pt x="2976" y="1968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79" name="Gruppieren 78"/>
          <p:cNvGrpSpPr/>
          <p:nvPr/>
        </p:nvGrpSpPr>
        <p:grpSpPr>
          <a:xfrm>
            <a:off x="7954938" y="5852120"/>
            <a:ext cx="2531406" cy="434259"/>
            <a:chOff x="7954938" y="5852120"/>
            <a:chExt cx="2531406" cy="434259"/>
          </a:xfrm>
        </p:grpSpPr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954938" y="5852120"/>
              <a:ext cx="2531406" cy="0"/>
              <a:chOff x="2895600" y="4343400"/>
              <a:chExt cx="3048000" cy="0"/>
            </a:xfrm>
          </p:grpSpPr>
          <p:sp>
            <p:nvSpPr>
              <p:cNvPr id="28" name="Line 9"/>
              <p:cNvSpPr>
                <a:spLocks noChangeShapeType="1"/>
              </p:cNvSpPr>
              <p:nvPr/>
            </p:nvSpPr>
            <p:spPr bwMode="auto">
              <a:xfrm>
                <a:off x="4267200" y="4343400"/>
                <a:ext cx="685800" cy="0"/>
              </a:xfrm>
              <a:prstGeom prst="line">
                <a:avLst/>
              </a:prstGeom>
              <a:noFill/>
              <a:ln w="41275">
                <a:solidFill>
                  <a:srgbClr val="DD26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H="1">
                <a:off x="5257800" y="4343400"/>
                <a:ext cx="685800" cy="0"/>
              </a:xfrm>
              <a:prstGeom prst="line">
                <a:avLst/>
              </a:prstGeom>
              <a:noFill/>
              <a:ln w="41275">
                <a:solidFill>
                  <a:srgbClr val="DD26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flipH="1">
                <a:off x="2895600" y="4343400"/>
                <a:ext cx="685800" cy="0"/>
              </a:xfrm>
              <a:prstGeom prst="line">
                <a:avLst/>
              </a:prstGeom>
              <a:noFill/>
              <a:ln w="41275">
                <a:solidFill>
                  <a:srgbClr val="DD26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8840930" y="6177814"/>
              <a:ext cx="126570" cy="108565"/>
            </a:xfrm>
            <a:prstGeom prst="ellipse">
              <a:avLst/>
            </a:prstGeom>
            <a:solidFill>
              <a:srgbClr val="DD2628"/>
            </a:solidFill>
            <a:ln w="9525">
              <a:solidFill>
                <a:srgbClr val="DD262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9726922" y="5363579"/>
            <a:ext cx="126570" cy="108565"/>
          </a:xfrm>
          <a:prstGeom prst="ellipse">
            <a:avLst/>
          </a:prstGeom>
          <a:solidFill>
            <a:srgbClr val="DD2628"/>
          </a:solidFill>
          <a:ln w="9525">
            <a:solidFill>
              <a:srgbClr val="DD262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26" name="Straight Connector 14"/>
          <p:cNvCxnSpPr>
            <a:cxnSpLocks noChangeShapeType="1"/>
          </p:cNvCxnSpPr>
          <p:nvPr/>
        </p:nvCxnSpPr>
        <p:spPr bwMode="auto">
          <a:xfrm rot="5400000">
            <a:off x="7709347" y="5200074"/>
            <a:ext cx="2388420" cy="1318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Straight Connector 15"/>
          <p:cNvCxnSpPr>
            <a:cxnSpLocks noChangeShapeType="1"/>
          </p:cNvCxnSpPr>
          <p:nvPr/>
        </p:nvCxnSpPr>
        <p:spPr bwMode="auto">
          <a:xfrm rot="5400000">
            <a:off x="8595339" y="5200074"/>
            <a:ext cx="2388420" cy="1318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60" name="Line 4"/>
          <p:cNvSpPr>
            <a:spLocks noChangeShapeType="1"/>
          </p:cNvSpPr>
          <p:nvPr/>
        </p:nvSpPr>
        <p:spPr bwMode="auto">
          <a:xfrm flipV="1">
            <a:off x="1005196" y="3952240"/>
            <a:ext cx="0" cy="2496985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1" name="Line 5"/>
          <p:cNvSpPr>
            <a:spLocks noChangeShapeType="1"/>
          </p:cNvSpPr>
          <p:nvPr/>
        </p:nvSpPr>
        <p:spPr bwMode="auto">
          <a:xfrm flipV="1">
            <a:off x="1005196" y="6449225"/>
            <a:ext cx="4303389" cy="0"/>
          </a:xfrm>
          <a:prstGeom prst="line">
            <a:avLst/>
          </a:prstGeom>
          <a:noFill/>
          <a:ln w="25400">
            <a:solidFill>
              <a:schemeClr val="tx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309059" y="4115087"/>
            <a:ext cx="534666" cy="32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tx2"/>
                </a:solidFill>
              </a:rPr>
              <a:t>P(r)</a:t>
            </a:r>
          </a:p>
        </p:txBody>
      </p:sp>
      <p:sp>
        <p:nvSpPr>
          <p:cNvPr id="63" name="Rectangle 7"/>
          <p:cNvSpPr>
            <a:spLocks noChangeArrowheads="1"/>
          </p:cNvSpPr>
          <p:nvPr/>
        </p:nvSpPr>
        <p:spPr bwMode="auto">
          <a:xfrm>
            <a:off x="4675734" y="6557790"/>
            <a:ext cx="220220" cy="328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GB">
                <a:solidFill>
                  <a:schemeClr val="tx2"/>
                </a:solidFill>
              </a:rPr>
              <a:t>r</a:t>
            </a:r>
          </a:p>
        </p:txBody>
      </p:sp>
      <p:sp>
        <p:nvSpPr>
          <p:cNvPr id="71" name="Line 10"/>
          <p:cNvSpPr>
            <a:spLocks noChangeShapeType="1"/>
          </p:cNvSpPr>
          <p:nvPr/>
        </p:nvSpPr>
        <p:spPr bwMode="auto">
          <a:xfrm flipH="1">
            <a:off x="1409553" y="5797837"/>
            <a:ext cx="569566" cy="0"/>
          </a:xfrm>
          <a:prstGeom prst="line">
            <a:avLst/>
          </a:prstGeom>
          <a:noFill/>
          <a:ln w="41275">
            <a:solidFill>
              <a:srgbClr val="DD26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72" name="Line 11"/>
          <p:cNvSpPr>
            <a:spLocks noChangeShapeType="1"/>
          </p:cNvSpPr>
          <p:nvPr/>
        </p:nvSpPr>
        <p:spPr bwMode="auto">
          <a:xfrm flipH="1">
            <a:off x="2927443" y="6268323"/>
            <a:ext cx="569566" cy="0"/>
          </a:xfrm>
          <a:prstGeom prst="line">
            <a:avLst/>
          </a:prstGeom>
          <a:noFill/>
          <a:ln w="41275">
            <a:solidFill>
              <a:srgbClr val="DD2628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de-DE"/>
          </a:p>
        </p:txBody>
      </p:sp>
      <p:sp>
        <p:nvSpPr>
          <p:cNvPr id="66" name="Oval 12"/>
          <p:cNvSpPr>
            <a:spLocks noChangeArrowheads="1"/>
          </p:cNvSpPr>
          <p:nvPr/>
        </p:nvSpPr>
        <p:spPr bwMode="auto">
          <a:xfrm>
            <a:off x="2079727" y="5743555"/>
            <a:ext cx="126570" cy="108565"/>
          </a:xfrm>
          <a:prstGeom prst="ellipse">
            <a:avLst/>
          </a:prstGeom>
          <a:solidFill>
            <a:srgbClr val="DD2628"/>
          </a:solidFill>
          <a:ln w="9525">
            <a:solidFill>
              <a:srgbClr val="DD262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67" name="Oval 13"/>
          <p:cNvSpPr>
            <a:spLocks noChangeArrowheads="1"/>
          </p:cNvSpPr>
          <p:nvPr/>
        </p:nvSpPr>
        <p:spPr bwMode="auto">
          <a:xfrm>
            <a:off x="3497009" y="6118582"/>
            <a:ext cx="126570" cy="108565"/>
          </a:xfrm>
          <a:prstGeom prst="ellipse">
            <a:avLst/>
          </a:prstGeom>
          <a:solidFill>
            <a:srgbClr val="DD2628"/>
          </a:solidFill>
          <a:ln w="9525">
            <a:solidFill>
              <a:srgbClr val="DD262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sp>
        <p:nvSpPr>
          <p:cNvPr id="78" name="Oval 13"/>
          <p:cNvSpPr>
            <a:spLocks noChangeArrowheads="1"/>
          </p:cNvSpPr>
          <p:nvPr/>
        </p:nvSpPr>
        <p:spPr bwMode="auto">
          <a:xfrm>
            <a:off x="10458862" y="5960259"/>
            <a:ext cx="126570" cy="108565"/>
          </a:xfrm>
          <a:prstGeom prst="ellipse">
            <a:avLst/>
          </a:prstGeom>
          <a:solidFill>
            <a:srgbClr val="DD2628"/>
          </a:solidFill>
          <a:ln w="9525">
            <a:solidFill>
              <a:srgbClr val="DD262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87052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7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Partikel-Einfang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Wir</a:t>
            </a:r>
            <a:r>
              <a:rPr lang="en-US" dirty="0" smtClean="0"/>
              <a:t> </a:t>
            </a:r>
            <a:r>
              <a:rPr lang="en-US" dirty="0" err="1" smtClean="0"/>
              <a:t>erinnern</a:t>
            </a:r>
            <a:r>
              <a:rPr lang="en-US" dirty="0" smtClean="0"/>
              <a:t> </a:t>
            </a:r>
            <a:r>
              <a:rPr lang="en-US" dirty="0" err="1" smtClean="0"/>
              <a:t>uns</a:t>
            </a:r>
            <a:r>
              <a:rPr lang="en-US" dirty="0" smtClean="0"/>
              <a:t>: Der </a:t>
            </a:r>
            <a:r>
              <a:rPr lang="en-US" dirty="0" err="1" smtClean="0"/>
              <a:t>Gasdruck</a:t>
            </a:r>
            <a:r>
              <a:rPr lang="en-US" dirty="0" smtClean="0"/>
              <a:t> </a:t>
            </a:r>
            <a:r>
              <a:rPr lang="en-US" dirty="0" err="1" smtClean="0"/>
              <a:t>wirkt</a:t>
            </a:r>
            <a:r>
              <a:rPr lang="en-US" dirty="0" smtClean="0"/>
              <a:t> der Gravitation </a:t>
            </a:r>
            <a:r>
              <a:rPr lang="en-US" dirty="0" err="1" smtClean="0"/>
              <a:t>entgegen</a:t>
            </a:r>
            <a:r>
              <a:rPr lang="en-US" dirty="0" smtClean="0"/>
              <a:t> und </a:t>
            </a:r>
            <a:r>
              <a:rPr lang="en-US" dirty="0" err="1" smtClean="0"/>
              <a:t>produziert</a:t>
            </a:r>
            <a:r>
              <a:rPr lang="en-US" dirty="0" smtClean="0"/>
              <a:t> </a:t>
            </a:r>
            <a:r>
              <a:rPr lang="en-US" dirty="0" err="1" smtClean="0"/>
              <a:t>bremsenden</a:t>
            </a:r>
            <a:r>
              <a:rPr lang="en-US" dirty="0" smtClean="0"/>
              <a:t> </a:t>
            </a:r>
            <a:r>
              <a:rPr lang="en-US" dirty="0" err="1" smtClean="0"/>
              <a:t>Gegenwind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</a:t>
            </a:r>
            <a:r>
              <a:rPr lang="en-US" dirty="0" err="1" smtClean="0"/>
              <a:t>größere</a:t>
            </a:r>
            <a:r>
              <a:rPr lang="en-US" dirty="0" smtClean="0"/>
              <a:t> </a:t>
            </a:r>
            <a:r>
              <a:rPr lang="en-US" dirty="0" err="1" smtClean="0"/>
              <a:t>Teilchen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Die </a:t>
            </a:r>
            <a:r>
              <a:rPr lang="en-US" dirty="0" err="1" smtClean="0"/>
              <a:t>gebremsten</a:t>
            </a:r>
            <a:r>
              <a:rPr lang="en-US" dirty="0" smtClean="0"/>
              <a:t> </a:t>
            </a:r>
            <a:r>
              <a:rPr lang="en-US" dirty="0" err="1" smtClean="0"/>
              <a:t>Staubteilchen</a:t>
            </a:r>
            <a:r>
              <a:rPr lang="en-US" dirty="0" smtClean="0"/>
              <a:t> </a:t>
            </a:r>
            <a:r>
              <a:rPr lang="en-US" dirty="0" err="1" smtClean="0"/>
              <a:t>bewegen</a:t>
            </a:r>
            <a:r>
              <a:rPr lang="en-US" dirty="0" smtClean="0"/>
              <a:t> </a:t>
            </a:r>
            <a:r>
              <a:rPr lang="en-US" dirty="0" err="1" smtClean="0"/>
              <a:t>sich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innen</a:t>
            </a:r>
            <a:r>
              <a:rPr lang="en-US" dirty="0" smtClean="0"/>
              <a:t> in die </a:t>
            </a:r>
            <a:r>
              <a:rPr lang="en-US" dirty="0" err="1" smtClean="0"/>
              <a:t>Richtung</a:t>
            </a:r>
            <a:r>
              <a:rPr lang="en-US" dirty="0" smtClean="0"/>
              <a:t> in der </a:t>
            </a:r>
            <a:r>
              <a:rPr lang="en-US" dirty="0" err="1" smtClean="0"/>
              <a:t>der</a:t>
            </a:r>
            <a:r>
              <a:rPr lang="en-US" dirty="0" smtClean="0"/>
              <a:t> </a:t>
            </a:r>
            <a:r>
              <a:rPr lang="en-US" dirty="0" err="1" smtClean="0"/>
              <a:t>Gasdruck</a:t>
            </a:r>
            <a:r>
              <a:rPr lang="en-US" dirty="0" smtClean="0"/>
              <a:t> </a:t>
            </a:r>
            <a:r>
              <a:rPr lang="en-US" dirty="0" err="1" smtClean="0"/>
              <a:t>höher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. (“</a:t>
            </a:r>
            <a:r>
              <a:rPr lang="en-US" dirty="0" err="1" smtClean="0"/>
              <a:t>Bewegung</a:t>
            </a:r>
            <a:r>
              <a:rPr lang="en-US" dirty="0" smtClean="0"/>
              <a:t> in </a:t>
            </a:r>
            <a:r>
              <a:rPr lang="en-US" dirty="0" err="1" smtClean="0"/>
              <a:t>Richtung</a:t>
            </a:r>
            <a:r>
              <a:rPr lang="en-US" dirty="0" smtClean="0"/>
              <a:t> des </a:t>
            </a:r>
            <a:r>
              <a:rPr lang="en-US" dirty="0" err="1" smtClean="0"/>
              <a:t>Druckgradienten</a:t>
            </a:r>
            <a:r>
              <a:rPr lang="en-US" dirty="0" smtClean="0"/>
              <a:t>”)</a:t>
            </a:r>
          </a:p>
          <a:p>
            <a:endParaRPr lang="en-US" dirty="0"/>
          </a:p>
          <a:p>
            <a:r>
              <a:rPr lang="en-US" dirty="0" err="1" smtClean="0"/>
              <a:t>Verdichtungen</a:t>
            </a:r>
            <a:r>
              <a:rPr lang="en-US" dirty="0" smtClean="0"/>
              <a:t> in der </a:t>
            </a:r>
            <a:r>
              <a:rPr lang="en-US" dirty="0" err="1" smtClean="0"/>
              <a:t>Scheibe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Partikel</a:t>
            </a:r>
            <a:r>
              <a:rPr lang="en-US" dirty="0" smtClean="0"/>
              <a:t> “</a:t>
            </a:r>
            <a:r>
              <a:rPr lang="en-US" dirty="0" err="1" smtClean="0"/>
              <a:t>einfangen</a:t>
            </a:r>
            <a:r>
              <a:rPr lang="en-US" dirty="0" smtClean="0"/>
              <a:t>”.</a:t>
            </a:r>
            <a:endParaRPr lang="en-US" dirty="0"/>
          </a:p>
        </p:txBody>
      </p:sp>
      <p:grpSp>
        <p:nvGrpSpPr>
          <p:cNvPr id="77" name="Gruppieren 76"/>
          <p:cNvGrpSpPr/>
          <p:nvPr/>
        </p:nvGrpSpPr>
        <p:grpSpPr>
          <a:xfrm>
            <a:off x="6942376" y="3952240"/>
            <a:ext cx="4999526" cy="2934424"/>
            <a:chOff x="6942376" y="3952240"/>
            <a:chExt cx="4999526" cy="2934424"/>
          </a:xfrm>
        </p:grpSpPr>
        <p:sp>
          <p:nvSpPr>
            <p:cNvPr id="18" name="Line 4"/>
            <p:cNvSpPr>
              <a:spLocks noChangeShapeType="1"/>
            </p:cNvSpPr>
            <p:nvPr/>
          </p:nvSpPr>
          <p:spPr bwMode="auto">
            <a:xfrm flipV="1">
              <a:off x="7638513" y="3952240"/>
              <a:ext cx="0" cy="2496985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19" name="Line 5"/>
            <p:cNvSpPr>
              <a:spLocks noChangeShapeType="1"/>
            </p:cNvSpPr>
            <p:nvPr/>
          </p:nvSpPr>
          <p:spPr bwMode="auto">
            <a:xfrm flipV="1">
              <a:off x="7638513" y="6449225"/>
              <a:ext cx="4303389" cy="0"/>
            </a:xfrm>
            <a:prstGeom prst="lin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de-DE"/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6942376" y="4115087"/>
              <a:ext cx="534666" cy="328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chemeClr val="tx2"/>
                  </a:solidFill>
                </a:rPr>
                <a:t>P(r)</a:t>
              </a:r>
            </a:p>
          </p:txBody>
        </p:sp>
        <p:sp>
          <p:nvSpPr>
            <p:cNvPr id="21" name="Rectangle 7"/>
            <p:cNvSpPr>
              <a:spLocks noChangeArrowheads="1"/>
            </p:cNvSpPr>
            <p:nvPr/>
          </p:nvSpPr>
          <p:spPr bwMode="auto">
            <a:xfrm>
              <a:off x="11309051" y="6557790"/>
              <a:ext cx="220220" cy="328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GB">
                  <a:solidFill>
                    <a:schemeClr val="tx2"/>
                  </a:solidFill>
                </a:rPr>
                <a:t>r</a:t>
              </a:r>
            </a:p>
          </p:txBody>
        </p:sp>
        <p:sp>
          <p:nvSpPr>
            <p:cNvPr id="22" name="Freeform 8"/>
            <p:cNvSpPr>
              <a:spLocks/>
            </p:cNvSpPr>
            <p:nvPr/>
          </p:nvSpPr>
          <p:spPr bwMode="auto">
            <a:xfrm>
              <a:off x="7765083" y="4115087"/>
              <a:ext cx="3923679" cy="22708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88" y="1392"/>
                </a:cxn>
                <a:cxn ang="0">
                  <a:pos x="898" y="1871"/>
                </a:cxn>
                <a:cxn ang="0">
                  <a:pos x="1520" y="1143"/>
                </a:cxn>
                <a:cxn ang="0">
                  <a:pos x="2304" y="1871"/>
                </a:cxn>
                <a:cxn ang="0">
                  <a:pos x="2976" y="1968"/>
                </a:cxn>
              </a:cxnLst>
              <a:rect l="0" t="0" r="r" b="b"/>
              <a:pathLst>
                <a:path w="2976" h="2008">
                  <a:moveTo>
                    <a:pt x="0" y="0"/>
                  </a:moveTo>
                  <a:cubicBezTo>
                    <a:pt x="52" y="552"/>
                    <a:pt x="138" y="1080"/>
                    <a:pt x="288" y="1392"/>
                  </a:cubicBezTo>
                  <a:cubicBezTo>
                    <a:pt x="438" y="1704"/>
                    <a:pt x="693" y="1912"/>
                    <a:pt x="898" y="1871"/>
                  </a:cubicBezTo>
                  <a:cubicBezTo>
                    <a:pt x="1103" y="1830"/>
                    <a:pt x="1286" y="1143"/>
                    <a:pt x="1520" y="1143"/>
                  </a:cubicBezTo>
                  <a:cubicBezTo>
                    <a:pt x="1754" y="1143"/>
                    <a:pt x="2062" y="1734"/>
                    <a:pt x="2304" y="1871"/>
                  </a:cubicBezTo>
                  <a:cubicBezTo>
                    <a:pt x="2546" y="2008"/>
                    <a:pt x="2836" y="1948"/>
                    <a:pt x="2976" y="1968"/>
                  </a:cubicBezTo>
                </a:path>
              </a:pathLst>
            </a:cu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79" name="Gruppieren 78"/>
          <p:cNvGrpSpPr/>
          <p:nvPr/>
        </p:nvGrpSpPr>
        <p:grpSpPr>
          <a:xfrm>
            <a:off x="7954938" y="5852120"/>
            <a:ext cx="2531406" cy="434259"/>
            <a:chOff x="7954938" y="5852120"/>
            <a:chExt cx="2531406" cy="434259"/>
          </a:xfrm>
        </p:grpSpPr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7954938" y="5852120"/>
              <a:ext cx="2531406" cy="0"/>
              <a:chOff x="2895600" y="4343400"/>
              <a:chExt cx="3048000" cy="0"/>
            </a:xfrm>
          </p:grpSpPr>
          <p:sp>
            <p:nvSpPr>
              <p:cNvPr id="28" name="Line 9"/>
              <p:cNvSpPr>
                <a:spLocks noChangeShapeType="1"/>
              </p:cNvSpPr>
              <p:nvPr/>
            </p:nvSpPr>
            <p:spPr bwMode="auto">
              <a:xfrm>
                <a:off x="4267200" y="4343400"/>
                <a:ext cx="685800" cy="0"/>
              </a:xfrm>
              <a:prstGeom prst="line">
                <a:avLst/>
              </a:prstGeom>
              <a:noFill/>
              <a:ln w="41275">
                <a:solidFill>
                  <a:srgbClr val="DD26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29" name="Line 10"/>
              <p:cNvSpPr>
                <a:spLocks noChangeShapeType="1"/>
              </p:cNvSpPr>
              <p:nvPr/>
            </p:nvSpPr>
            <p:spPr bwMode="auto">
              <a:xfrm flipH="1">
                <a:off x="5257800" y="4343400"/>
                <a:ext cx="685800" cy="0"/>
              </a:xfrm>
              <a:prstGeom prst="line">
                <a:avLst/>
              </a:prstGeom>
              <a:noFill/>
              <a:ln w="41275">
                <a:solidFill>
                  <a:srgbClr val="DD26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  <p:sp>
            <p:nvSpPr>
              <p:cNvPr id="30" name="Line 11"/>
              <p:cNvSpPr>
                <a:spLocks noChangeShapeType="1"/>
              </p:cNvSpPr>
              <p:nvPr/>
            </p:nvSpPr>
            <p:spPr bwMode="auto">
              <a:xfrm flipH="1">
                <a:off x="2895600" y="4343400"/>
                <a:ext cx="685800" cy="0"/>
              </a:xfrm>
              <a:prstGeom prst="line">
                <a:avLst/>
              </a:prstGeom>
              <a:noFill/>
              <a:ln w="41275">
                <a:solidFill>
                  <a:srgbClr val="DD2628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de-DE"/>
              </a:p>
            </p:txBody>
          </p:sp>
        </p:grpSp>
        <p:sp>
          <p:nvSpPr>
            <p:cNvPr id="24" name="Oval 12"/>
            <p:cNvSpPr>
              <a:spLocks noChangeArrowheads="1"/>
            </p:cNvSpPr>
            <p:nvPr/>
          </p:nvSpPr>
          <p:spPr bwMode="auto">
            <a:xfrm>
              <a:off x="8840930" y="6177814"/>
              <a:ext cx="126570" cy="108565"/>
            </a:xfrm>
            <a:prstGeom prst="ellipse">
              <a:avLst/>
            </a:prstGeom>
            <a:solidFill>
              <a:srgbClr val="DD2628"/>
            </a:solidFill>
            <a:ln w="9525">
              <a:solidFill>
                <a:srgbClr val="DD2628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defRPr/>
              </a:pPr>
              <a:endParaRPr lang="en-US"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sp>
        <p:nvSpPr>
          <p:cNvPr id="25" name="Oval 13"/>
          <p:cNvSpPr>
            <a:spLocks noChangeArrowheads="1"/>
          </p:cNvSpPr>
          <p:nvPr/>
        </p:nvSpPr>
        <p:spPr bwMode="auto">
          <a:xfrm>
            <a:off x="9726922" y="5363579"/>
            <a:ext cx="126570" cy="108565"/>
          </a:xfrm>
          <a:prstGeom prst="ellipse">
            <a:avLst/>
          </a:prstGeom>
          <a:solidFill>
            <a:srgbClr val="DD2628"/>
          </a:solidFill>
          <a:ln w="9525">
            <a:solidFill>
              <a:srgbClr val="DD262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cxnSp>
        <p:nvCxnSpPr>
          <p:cNvPr id="26" name="Straight Connector 14"/>
          <p:cNvCxnSpPr>
            <a:cxnSpLocks noChangeShapeType="1"/>
          </p:cNvCxnSpPr>
          <p:nvPr/>
        </p:nvCxnSpPr>
        <p:spPr bwMode="auto">
          <a:xfrm rot="5400000">
            <a:off x="7709347" y="5200074"/>
            <a:ext cx="2388420" cy="1318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Straight Connector 15"/>
          <p:cNvCxnSpPr>
            <a:cxnSpLocks noChangeShapeType="1"/>
          </p:cNvCxnSpPr>
          <p:nvPr/>
        </p:nvCxnSpPr>
        <p:spPr bwMode="auto">
          <a:xfrm rot="5400000">
            <a:off x="8595339" y="5200074"/>
            <a:ext cx="2388420" cy="1318"/>
          </a:xfrm>
          <a:prstGeom prst="line">
            <a:avLst/>
          </a:prstGeom>
          <a:noFill/>
          <a:ln w="22225">
            <a:solidFill>
              <a:srgbClr val="FF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78" name="Oval 13"/>
          <p:cNvSpPr>
            <a:spLocks noChangeArrowheads="1"/>
          </p:cNvSpPr>
          <p:nvPr/>
        </p:nvSpPr>
        <p:spPr bwMode="auto">
          <a:xfrm>
            <a:off x="10458862" y="5960259"/>
            <a:ext cx="126570" cy="108565"/>
          </a:xfrm>
          <a:prstGeom prst="ellipse">
            <a:avLst/>
          </a:prstGeom>
          <a:solidFill>
            <a:srgbClr val="DD2628"/>
          </a:solidFill>
          <a:ln w="9525">
            <a:solidFill>
              <a:srgbClr val="DD2628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01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Oval 6"/>
          <p:cNvSpPr>
            <a:spLocks noChangeAspect="1"/>
          </p:cNvSpPr>
          <p:nvPr/>
        </p:nvSpPr>
        <p:spPr bwMode="auto">
          <a:xfrm>
            <a:off x="2976299" y="965200"/>
            <a:ext cx="6163733" cy="5892800"/>
          </a:xfrm>
          <a:prstGeom prst="ellipse">
            <a:avLst/>
          </a:prstGeom>
          <a:solidFill>
            <a:srgbClr val="F1BB0F">
              <a:alpha val="61960"/>
            </a:srgbClr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90115" name="Oval 8"/>
          <p:cNvSpPr>
            <a:spLocks noChangeAspect="1"/>
          </p:cNvSpPr>
          <p:nvPr/>
        </p:nvSpPr>
        <p:spPr bwMode="auto">
          <a:xfrm>
            <a:off x="4634178" y="2565402"/>
            <a:ext cx="2787783" cy="26654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Oval 35"/>
          <p:cNvSpPr>
            <a:spLocks noChangeArrowheads="1"/>
          </p:cNvSpPr>
          <p:nvPr/>
        </p:nvSpPr>
        <p:spPr bwMode="auto">
          <a:xfrm>
            <a:off x="3755365" y="1773238"/>
            <a:ext cx="4524771" cy="4248150"/>
          </a:xfrm>
          <a:prstGeom prst="ellipse">
            <a:avLst/>
          </a:prstGeom>
          <a:noFill/>
          <a:ln w="28575">
            <a:solidFill>
              <a:srgbClr val="73131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" name="Stern mit 7 Zacken 1"/>
          <p:cNvSpPr/>
          <p:nvPr/>
        </p:nvSpPr>
        <p:spPr bwMode="auto">
          <a:xfrm>
            <a:off x="5807968" y="3717032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9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Oval 6"/>
          <p:cNvSpPr>
            <a:spLocks noChangeAspect="1"/>
          </p:cNvSpPr>
          <p:nvPr/>
        </p:nvSpPr>
        <p:spPr bwMode="auto">
          <a:xfrm>
            <a:off x="2976299" y="965200"/>
            <a:ext cx="6163733" cy="5892800"/>
          </a:xfrm>
          <a:prstGeom prst="ellipse">
            <a:avLst/>
          </a:prstGeom>
          <a:solidFill>
            <a:srgbClr val="F1BB0F">
              <a:alpha val="61960"/>
            </a:srgbClr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91139" name="Oval 8"/>
          <p:cNvSpPr>
            <a:spLocks noChangeAspect="1"/>
          </p:cNvSpPr>
          <p:nvPr/>
        </p:nvSpPr>
        <p:spPr bwMode="auto">
          <a:xfrm>
            <a:off x="4634178" y="2565402"/>
            <a:ext cx="2787783" cy="2665413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91141" name="Gerade Verbindung mit Pfeil 16"/>
          <p:cNvCxnSpPr>
            <a:cxnSpLocks noChangeShapeType="1"/>
          </p:cNvCxnSpPr>
          <p:nvPr/>
        </p:nvCxnSpPr>
        <p:spPr bwMode="auto">
          <a:xfrm>
            <a:off x="6054725" y="1052513"/>
            <a:ext cx="0" cy="360362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42" name="Gerade Verbindung mit Pfeil 17"/>
          <p:cNvCxnSpPr>
            <a:cxnSpLocks noChangeShapeType="1"/>
          </p:cNvCxnSpPr>
          <p:nvPr/>
        </p:nvCxnSpPr>
        <p:spPr bwMode="auto">
          <a:xfrm>
            <a:off x="4068367" y="1844675"/>
            <a:ext cx="264848" cy="279400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43" name="Gerade Verbindung mit Pfeil 19"/>
          <p:cNvCxnSpPr>
            <a:cxnSpLocks noChangeShapeType="1"/>
          </p:cNvCxnSpPr>
          <p:nvPr/>
        </p:nvCxnSpPr>
        <p:spPr bwMode="auto">
          <a:xfrm flipH="1">
            <a:off x="7858788" y="1844675"/>
            <a:ext cx="264848" cy="279400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44" name="Gerade Verbindung mit Pfeil 22"/>
          <p:cNvCxnSpPr>
            <a:cxnSpLocks noChangeShapeType="1"/>
          </p:cNvCxnSpPr>
          <p:nvPr/>
        </p:nvCxnSpPr>
        <p:spPr bwMode="auto">
          <a:xfrm flipV="1">
            <a:off x="6054725" y="6381752"/>
            <a:ext cx="0" cy="360363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45" name="Gerade Verbindung mit Pfeil 23"/>
          <p:cNvCxnSpPr>
            <a:cxnSpLocks noChangeShapeType="1"/>
          </p:cNvCxnSpPr>
          <p:nvPr/>
        </p:nvCxnSpPr>
        <p:spPr bwMode="auto">
          <a:xfrm flipV="1">
            <a:off x="4068367" y="5668965"/>
            <a:ext cx="264848" cy="280987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46" name="Gerade Verbindung mit Pfeil 24"/>
          <p:cNvCxnSpPr>
            <a:cxnSpLocks noChangeShapeType="1"/>
          </p:cNvCxnSpPr>
          <p:nvPr/>
        </p:nvCxnSpPr>
        <p:spPr bwMode="auto">
          <a:xfrm flipH="1" flipV="1">
            <a:off x="7858788" y="5668965"/>
            <a:ext cx="264848" cy="280987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47" name="Gerade Verbindung mit Pfeil 25"/>
          <p:cNvCxnSpPr>
            <a:cxnSpLocks noChangeShapeType="1"/>
          </p:cNvCxnSpPr>
          <p:nvPr/>
        </p:nvCxnSpPr>
        <p:spPr bwMode="auto">
          <a:xfrm rot="-5400000">
            <a:off x="3248885" y="3665604"/>
            <a:ext cx="0" cy="390392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48" name="Gerade Verbindung mit Pfeil 26"/>
          <p:cNvCxnSpPr>
            <a:cxnSpLocks noChangeShapeType="1"/>
          </p:cNvCxnSpPr>
          <p:nvPr/>
        </p:nvCxnSpPr>
        <p:spPr bwMode="auto">
          <a:xfrm rot="5400000" flipH="1">
            <a:off x="8865725" y="3665604"/>
            <a:ext cx="0" cy="390392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49" name="Gerade Verbindung mit Pfeil 27"/>
          <p:cNvCxnSpPr>
            <a:cxnSpLocks noChangeShapeType="1"/>
          </p:cNvCxnSpPr>
          <p:nvPr/>
        </p:nvCxnSpPr>
        <p:spPr bwMode="auto">
          <a:xfrm rot="-5400000">
            <a:off x="7694547" y="3665605"/>
            <a:ext cx="0" cy="390393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50" name="Gerade Verbindung mit Pfeil 28"/>
          <p:cNvCxnSpPr>
            <a:cxnSpLocks noChangeShapeType="1"/>
          </p:cNvCxnSpPr>
          <p:nvPr/>
        </p:nvCxnSpPr>
        <p:spPr bwMode="auto">
          <a:xfrm rot="5400000" flipH="1">
            <a:off x="4340953" y="3665605"/>
            <a:ext cx="0" cy="390393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51" name="Gerade Verbindung mit Pfeil 29"/>
          <p:cNvCxnSpPr>
            <a:cxnSpLocks noChangeShapeType="1"/>
          </p:cNvCxnSpPr>
          <p:nvPr/>
        </p:nvCxnSpPr>
        <p:spPr bwMode="auto">
          <a:xfrm>
            <a:off x="7110678" y="4941888"/>
            <a:ext cx="264848" cy="279400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52" name="Gerade Verbindung mit Pfeil 30"/>
          <p:cNvCxnSpPr>
            <a:cxnSpLocks noChangeShapeType="1"/>
          </p:cNvCxnSpPr>
          <p:nvPr/>
        </p:nvCxnSpPr>
        <p:spPr bwMode="auto">
          <a:xfrm flipH="1" flipV="1">
            <a:off x="4770042" y="2565400"/>
            <a:ext cx="266567" cy="279400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53" name="Gerade Verbindung mit Pfeil 31"/>
          <p:cNvCxnSpPr>
            <a:cxnSpLocks noChangeShapeType="1"/>
          </p:cNvCxnSpPr>
          <p:nvPr/>
        </p:nvCxnSpPr>
        <p:spPr bwMode="auto">
          <a:xfrm flipH="1">
            <a:off x="4770042" y="4941888"/>
            <a:ext cx="266567" cy="279400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54" name="Gerade Verbindung mit Pfeil 32"/>
          <p:cNvCxnSpPr>
            <a:cxnSpLocks noChangeShapeType="1"/>
          </p:cNvCxnSpPr>
          <p:nvPr/>
        </p:nvCxnSpPr>
        <p:spPr bwMode="auto">
          <a:xfrm flipV="1">
            <a:off x="6018610" y="2133602"/>
            <a:ext cx="0" cy="358775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55" name="Gerade Verbindung mit Pfeil 33"/>
          <p:cNvCxnSpPr>
            <a:cxnSpLocks noChangeShapeType="1"/>
          </p:cNvCxnSpPr>
          <p:nvPr/>
        </p:nvCxnSpPr>
        <p:spPr bwMode="auto">
          <a:xfrm flipV="1">
            <a:off x="7031567" y="2565400"/>
            <a:ext cx="266568" cy="279400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91156" name="Gerade Verbindung mit Pfeil 34"/>
          <p:cNvCxnSpPr>
            <a:cxnSpLocks noChangeShapeType="1"/>
          </p:cNvCxnSpPr>
          <p:nvPr/>
        </p:nvCxnSpPr>
        <p:spPr bwMode="auto">
          <a:xfrm>
            <a:off x="6018610" y="5300663"/>
            <a:ext cx="0" cy="360362"/>
          </a:xfrm>
          <a:prstGeom prst="straightConnector1">
            <a:avLst/>
          </a:prstGeom>
          <a:noFill/>
          <a:ln w="38100">
            <a:solidFill>
              <a:srgbClr val="8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91157" name="Oval 35"/>
          <p:cNvSpPr>
            <a:spLocks noChangeArrowheads="1"/>
          </p:cNvSpPr>
          <p:nvPr/>
        </p:nvSpPr>
        <p:spPr bwMode="auto">
          <a:xfrm>
            <a:off x="3755365" y="1773238"/>
            <a:ext cx="4524771" cy="4248150"/>
          </a:xfrm>
          <a:prstGeom prst="ellipse">
            <a:avLst/>
          </a:prstGeom>
          <a:noFill/>
          <a:ln w="28575">
            <a:solidFill>
              <a:srgbClr val="731316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de-DE"/>
          </a:p>
        </p:txBody>
      </p:sp>
      <p:sp>
        <p:nvSpPr>
          <p:cNvPr id="24" name="Stern mit 7 Zacken 23"/>
          <p:cNvSpPr/>
          <p:nvPr/>
        </p:nvSpPr>
        <p:spPr bwMode="auto">
          <a:xfrm>
            <a:off x="5807968" y="3717032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200859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Oval 6"/>
          <p:cNvSpPr>
            <a:spLocks noChangeAspect="1"/>
          </p:cNvSpPr>
          <p:nvPr/>
        </p:nvSpPr>
        <p:spPr bwMode="auto">
          <a:xfrm>
            <a:off x="3444083" y="1412877"/>
            <a:ext cx="5245365" cy="5089525"/>
          </a:xfrm>
          <a:prstGeom prst="ellipse">
            <a:avLst/>
          </a:prstGeom>
          <a:solidFill>
            <a:srgbClr val="D77C0F"/>
          </a:solidFill>
          <a:ln>
            <a:noFill/>
          </a:ln>
          <a:extLst/>
        </p:spPr>
        <p:txBody>
          <a:bodyPr/>
          <a:lstStyle/>
          <a:p>
            <a:endParaRPr lang="en-US"/>
          </a:p>
        </p:txBody>
      </p:sp>
      <p:sp>
        <p:nvSpPr>
          <p:cNvPr id="92163" name="Oval 8"/>
          <p:cNvSpPr>
            <a:spLocks noChangeAspect="1"/>
          </p:cNvSpPr>
          <p:nvPr/>
        </p:nvSpPr>
        <p:spPr bwMode="auto">
          <a:xfrm>
            <a:off x="3930784" y="1935163"/>
            <a:ext cx="4232407" cy="4044950"/>
          </a:xfrm>
          <a:prstGeom prst="ellipse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" name="Stern mit 7 Zacken 6"/>
          <p:cNvSpPr/>
          <p:nvPr/>
        </p:nvSpPr>
        <p:spPr bwMode="auto">
          <a:xfrm>
            <a:off x="5807968" y="3717032"/>
            <a:ext cx="432048" cy="432048"/>
          </a:xfrm>
          <a:prstGeom prst="star7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de-DE" sz="400">
              <a:solidFill>
                <a:srgbClr val="0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8995279" y="1788202"/>
            <a:ext cx="24587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Partikeleinfang</a:t>
            </a:r>
            <a:r>
              <a:rPr lang="en-US" dirty="0" smtClean="0"/>
              <a:t> </a:t>
            </a:r>
            <a:r>
              <a:rPr lang="en-US" dirty="0" err="1" smtClean="0"/>
              <a:t>löst</a:t>
            </a:r>
            <a:r>
              <a:rPr lang="en-US" dirty="0" smtClean="0"/>
              <a:t> </a:t>
            </a:r>
            <a:r>
              <a:rPr lang="en-US" dirty="0" err="1" smtClean="0"/>
              <a:t>einige</a:t>
            </a:r>
            <a:r>
              <a:rPr lang="en-US" dirty="0" smtClean="0"/>
              <a:t> </a:t>
            </a:r>
            <a:r>
              <a:rPr lang="en-US" dirty="0" err="1" smtClean="0"/>
              <a:t>Probleme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pPr marL="342900" indent="-342900">
              <a:buAutoNum type="arabicPeriod"/>
            </a:pPr>
            <a:r>
              <a:rPr lang="en-US" dirty="0" err="1" smtClean="0"/>
              <a:t>Metergroße</a:t>
            </a:r>
            <a:r>
              <a:rPr lang="en-US" dirty="0" smtClean="0"/>
              <a:t> Brocken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weiter</a:t>
            </a:r>
            <a:r>
              <a:rPr lang="en-US" dirty="0" smtClean="0"/>
              <a:t> </a:t>
            </a:r>
            <a:r>
              <a:rPr lang="en-US" dirty="0" err="1" smtClean="0"/>
              <a:t>wachsen</a:t>
            </a:r>
            <a:endParaRPr lang="en-US" dirty="0" smtClean="0"/>
          </a:p>
          <a:p>
            <a:pPr marL="342900" indent="-342900">
              <a:buAutoNum type="arabicPeriod"/>
            </a:pPr>
            <a:r>
              <a:rPr lang="en-US" dirty="0" err="1" smtClean="0"/>
              <a:t>Teilchendichte</a:t>
            </a:r>
            <a:r>
              <a:rPr lang="en-US" dirty="0" smtClean="0"/>
              <a:t> in </a:t>
            </a:r>
            <a:r>
              <a:rPr lang="en-US" dirty="0" err="1" smtClean="0"/>
              <a:t>dem</a:t>
            </a:r>
            <a:r>
              <a:rPr lang="en-US" dirty="0" smtClean="0"/>
              <a:t> ‘Ring’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deutlich</a:t>
            </a:r>
            <a:r>
              <a:rPr lang="en-US" dirty="0" smtClean="0"/>
              <a:t> </a:t>
            </a:r>
            <a:r>
              <a:rPr lang="en-US" dirty="0" err="1" smtClean="0"/>
              <a:t>höher</a:t>
            </a:r>
            <a:r>
              <a:rPr lang="en-US" dirty="0" smtClean="0"/>
              <a:t>, </a:t>
            </a:r>
            <a:r>
              <a:rPr lang="en-US" dirty="0" err="1" smtClean="0"/>
              <a:t>dadurch</a:t>
            </a:r>
            <a:r>
              <a:rPr lang="en-US" dirty="0" smtClean="0"/>
              <a:t> </a:t>
            </a:r>
            <a:r>
              <a:rPr lang="en-US" dirty="0" err="1" smtClean="0"/>
              <a:t>wachsen</a:t>
            </a:r>
            <a:r>
              <a:rPr lang="en-US" dirty="0" smtClean="0"/>
              <a:t> </a:t>
            </a:r>
            <a:r>
              <a:rPr lang="en-US" dirty="0" err="1" smtClean="0"/>
              <a:t>Planeten</a:t>
            </a:r>
            <a:r>
              <a:rPr lang="en-US" dirty="0" smtClean="0"/>
              <a:t> </a:t>
            </a:r>
            <a:r>
              <a:rPr lang="en-US" dirty="0" err="1" smtClean="0"/>
              <a:t>schneller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518970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Interstellares</a:t>
            </a:r>
            <a:r>
              <a:rPr lang="en-US" dirty="0" smtClean="0"/>
              <a:t> Medium: Gas &amp; </a:t>
            </a:r>
            <a:r>
              <a:rPr lang="en-US" dirty="0" err="1" smtClean="0"/>
              <a:t>Staub</a:t>
            </a:r>
            <a:endParaRPr lang="en-US" dirty="0"/>
          </a:p>
        </p:txBody>
      </p:sp>
      <p:pic>
        <p:nvPicPr>
          <p:cNvPr id="17" name="hs-2007-16-c-1280x720_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276" cy="6858000"/>
          </a:xfrm>
        </p:spPr>
      </p:pic>
      <p:sp>
        <p:nvSpPr>
          <p:cNvPr id="12" name="Textfeld 11"/>
          <p:cNvSpPr txBox="1"/>
          <p:nvPr/>
        </p:nvSpPr>
        <p:spPr>
          <a:xfrm>
            <a:off x="157480" y="6581001"/>
            <a:ext cx="27011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Credits: </a:t>
            </a:r>
            <a:r>
              <a:rPr lang="es-ES" sz="1200" dirty="0" smtClean="0">
                <a:hlinkClick r:id="rId5"/>
              </a:rPr>
              <a:t>NASA</a:t>
            </a:r>
            <a:r>
              <a:rPr lang="es-ES" sz="1200" dirty="0" smtClean="0"/>
              <a:t>, </a:t>
            </a:r>
            <a:r>
              <a:rPr lang="es-ES" sz="1200" dirty="0" smtClean="0">
                <a:hlinkClick r:id="rId6"/>
              </a:rPr>
              <a:t>ESA</a:t>
            </a:r>
            <a:r>
              <a:rPr lang="es-ES" sz="1200" dirty="0" smtClean="0"/>
              <a:t>, and G. Bacon (</a:t>
            </a:r>
            <a:r>
              <a:rPr lang="es-ES" sz="1200" dirty="0" smtClean="0">
                <a:hlinkClick r:id="rId7"/>
              </a:rPr>
              <a:t>STScI</a:t>
            </a:r>
            <a:r>
              <a:rPr lang="es-ES" sz="1200" dirty="0" smtClean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35471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pieren 16"/>
          <p:cNvGrpSpPr/>
          <p:nvPr/>
        </p:nvGrpSpPr>
        <p:grpSpPr>
          <a:xfrm>
            <a:off x="261909" y="3520122"/>
            <a:ext cx="7518065" cy="2656841"/>
            <a:chOff x="1584299" y="3391312"/>
            <a:chExt cx="9047824" cy="3197449"/>
          </a:xfrm>
        </p:grpSpPr>
        <p:pic>
          <p:nvPicPr>
            <p:cNvPr id="2" name="Bild 2" descr="Screen Shot 2011-12-01 at 20.56.38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299" y="3924935"/>
              <a:ext cx="2811859" cy="25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" name="Bild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552" y="3996374"/>
              <a:ext cx="2803260" cy="2592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Bild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28863" y="4004310"/>
              <a:ext cx="2803260" cy="257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Rechteck 5"/>
            <p:cNvSpPr>
              <a:spLocks noChangeArrowheads="1"/>
            </p:cNvSpPr>
            <p:nvPr/>
          </p:nvSpPr>
          <p:spPr bwMode="auto">
            <a:xfrm>
              <a:off x="3144149" y="3924935"/>
              <a:ext cx="1246850" cy="28733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endParaRPr lang="de-DE"/>
            </a:p>
          </p:txBody>
        </p:sp>
        <p:sp>
          <p:nvSpPr>
            <p:cNvPr id="6" name="Rechteck 6"/>
            <p:cNvSpPr>
              <a:spLocks noChangeArrowheads="1"/>
            </p:cNvSpPr>
            <p:nvPr/>
          </p:nvSpPr>
          <p:spPr bwMode="auto">
            <a:xfrm>
              <a:off x="6341243" y="3996374"/>
              <a:ext cx="1248569" cy="2889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endParaRPr lang="de-DE"/>
            </a:p>
          </p:txBody>
        </p:sp>
        <p:sp>
          <p:nvSpPr>
            <p:cNvPr id="7" name="Rechteck 7"/>
            <p:cNvSpPr>
              <a:spLocks noChangeArrowheads="1"/>
            </p:cNvSpPr>
            <p:nvPr/>
          </p:nvSpPr>
          <p:spPr bwMode="auto">
            <a:xfrm>
              <a:off x="8915771" y="3996374"/>
              <a:ext cx="1716352" cy="2889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/>
          </p:spPr>
          <p:txBody>
            <a:bodyPr/>
            <a:lstStyle/>
            <a:p>
              <a:endParaRPr lang="de-DE"/>
            </a:p>
          </p:txBody>
        </p:sp>
        <p:sp>
          <p:nvSpPr>
            <p:cNvPr id="8" name="Textfeld 8"/>
            <p:cNvSpPr txBox="1">
              <a:spLocks noChangeArrowheads="1"/>
            </p:cNvSpPr>
            <p:nvPr/>
          </p:nvSpPr>
          <p:spPr bwMode="auto">
            <a:xfrm>
              <a:off x="2206864" y="3391312"/>
              <a:ext cx="150218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de-DE" sz="2400">
                  <a:solidFill>
                    <a:srgbClr val="000000"/>
                  </a:solidFill>
                </a:rPr>
                <a:t>LkHa 330</a:t>
              </a:r>
            </a:p>
          </p:txBody>
        </p:sp>
        <p:sp>
          <p:nvSpPr>
            <p:cNvPr id="9" name="Textfeld 9"/>
            <p:cNvSpPr txBox="1">
              <a:spLocks noChangeArrowheads="1"/>
            </p:cNvSpPr>
            <p:nvPr/>
          </p:nvSpPr>
          <p:spPr bwMode="auto">
            <a:xfrm>
              <a:off x="5562177" y="3391312"/>
              <a:ext cx="1040068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de-DE" sz="2400">
                  <a:solidFill>
                    <a:srgbClr val="000000"/>
                  </a:solidFill>
                </a:rPr>
                <a:t>SR 21</a:t>
              </a:r>
            </a:p>
          </p:txBody>
        </p:sp>
        <p:sp>
          <p:nvSpPr>
            <p:cNvPr id="10" name="Textfeld 10"/>
            <p:cNvSpPr txBox="1">
              <a:spLocks noChangeArrowheads="1"/>
            </p:cNvSpPr>
            <p:nvPr/>
          </p:nvSpPr>
          <p:spPr bwMode="auto">
            <a:xfrm>
              <a:off x="8136706" y="3391312"/>
              <a:ext cx="194701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de-DE" sz="2400">
                  <a:solidFill>
                    <a:srgbClr val="000000"/>
                  </a:solidFill>
                </a:rPr>
                <a:t>HD 135344B</a:t>
              </a:r>
            </a:p>
          </p:txBody>
        </p:sp>
      </p:grpSp>
      <p:sp>
        <p:nvSpPr>
          <p:cNvPr id="11" name="Titel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Verdichtungen</a:t>
            </a:r>
            <a:r>
              <a:rPr lang="en-US" dirty="0" smtClean="0"/>
              <a:t> in </a:t>
            </a:r>
            <a:r>
              <a:rPr lang="en-US" dirty="0" err="1" smtClean="0"/>
              <a:t>Scheiben</a:t>
            </a:r>
            <a:endParaRPr lang="en-US" dirty="0"/>
          </a:p>
        </p:txBody>
      </p:sp>
      <p:sp>
        <p:nvSpPr>
          <p:cNvPr id="12" name="Inhaltsplatzhalter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Staubscheiben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einem</a:t>
            </a:r>
            <a:r>
              <a:rPr lang="en-US" dirty="0" smtClean="0"/>
              <a:t> “Loch” in der </a:t>
            </a:r>
            <a:r>
              <a:rPr lang="en-US" dirty="0" err="1" smtClean="0"/>
              <a:t>Mitte</a:t>
            </a:r>
            <a:r>
              <a:rPr lang="en-US" dirty="0" smtClean="0"/>
              <a:t> und </a:t>
            </a:r>
            <a:r>
              <a:rPr lang="en-US" dirty="0" err="1" smtClean="0"/>
              <a:t>einem</a:t>
            </a:r>
            <a:r>
              <a:rPr lang="en-US" dirty="0" smtClean="0"/>
              <a:t> </a:t>
            </a:r>
            <a:r>
              <a:rPr lang="en-US" dirty="0" err="1" smtClean="0"/>
              <a:t>dichteren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helleren</a:t>
            </a:r>
            <a:r>
              <a:rPr lang="en-US" dirty="0" smtClean="0"/>
              <a:t>) Ring.</a:t>
            </a:r>
            <a:endParaRPr lang="en-US" dirty="0"/>
          </a:p>
        </p:txBody>
      </p:sp>
      <p:pic>
        <p:nvPicPr>
          <p:cNvPr id="13" name="Bild 2" descr="Screen Shot 2013-03-15 at 15.41.43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" t="-34" r="47013" b="47954"/>
          <a:stretch/>
        </p:blipFill>
        <p:spPr>
          <a:xfrm>
            <a:off x="8129453" y="2641466"/>
            <a:ext cx="3861858" cy="3816424"/>
          </a:xfrm>
          <a:prstGeom prst="rect">
            <a:avLst/>
          </a:prstGeom>
        </p:spPr>
      </p:pic>
      <p:sp>
        <p:nvSpPr>
          <p:cNvPr id="14" name="Textfeld 13"/>
          <p:cNvSpPr txBox="1"/>
          <p:nvPr/>
        </p:nvSpPr>
        <p:spPr>
          <a:xfrm>
            <a:off x="9934657" y="2306474"/>
            <a:ext cx="14109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HD142527</a:t>
            </a:r>
          </a:p>
        </p:txBody>
      </p:sp>
      <p:sp>
        <p:nvSpPr>
          <p:cNvPr id="15" name="Textfeld 14"/>
          <p:cNvSpPr txBox="1"/>
          <p:nvPr/>
        </p:nvSpPr>
        <p:spPr>
          <a:xfrm>
            <a:off x="9350188" y="6457890"/>
            <a:ext cx="25799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/>
              <a:t>Casassus</a:t>
            </a:r>
            <a:r>
              <a:rPr lang="de-DE" sz="2000" dirty="0"/>
              <a:t> et al. 2013</a:t>
            </a:r>
          </a:p>
        </p:txBody>
      </p:sp>
      <p:sp>
        <p:nvSpPr>
          <p:cNvPr id="18" name="Textfeld 17"/>
          <p:cNvSpPr txBox="1"/>
          <p:nvPr/>
        </p:nvSpPr>
        <p:spPr>
          <a:xfrm>
            <a:off x="261909" y="6205177"/>
            <a:ext cx="20136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Brown </a:t>
            </a:r>
            <a:r>
              <a:rPr lang="de-DE" sz="2000" dirty="0"/>
              <a:t>et al. </a:t>
            </a:r>
            <a:r>
              <a:rPr lang="de-DE" sz="2000" dirty="0" smtClean="0"/>
              <a:t>2009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4170001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Eis</a:t>
            </a:r>
            <a:r>
              <a:rPr lang="en-US" dirty="0" smtClean="0"/>
              <a:t> vs. </a:t>
            </a:r>
            <a:r>
              <a:rPr lang="en-US" dirty="0" err="1" smtClean="0"/>
              <a:t>Staub</a:t>
            </a:r>
            <a:r>
              <a:rPr lang="en-US" dirty="0" smtClean="0"/>
              <a:t>/Sand</a:t>
            </a:r>
            <a:endParaRPr lang="en-US" dirty="0"/>
          </a:p>
        </p:txBody>
      </p:sp>
      <p:pic>
        <p:nvPicPr>
          <p:cNvPr id="6148" name="Picture 4" descr="https://www.colourbox.de/preview/1936422-pile-of-sand-isolated-on-white-background.jpg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275173"/>
            <a:ext cx="5181600" cy="34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474831" y="5807631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Sand </a:t>
            </a:r>
            <a:r>
              <a:rPr lang="de-DE" dirty="0" smtClean="0">
                <a:sym typeface="Symbol" panose="05050102010706020507" pitchFamily="18" charset="2"/>
              </a:rPr>
              <a:t> Steine ?</a:t>
            </a:r>
            <a:endParaRPr lang="de-DE" dirty="0"/>
          </a:p>
        </p:txBody>
      </p:sp>
      <p:pic>
        <p:nvPicPr>
          <p:cNvPr id="7170" name="Picture 2" descr="http://i.space.com/images/i/000/004/936/i02/100120-asteroid-02.jpg?12922698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50" y="1984089"/>
            <a:ext cx="520065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feil nach rechts 4"/>
          <p:cNvSpPr/>
          <p:nvPr/>
        </p:nvSpPr>
        <p:spPr>
          <a:xfrm>
            <a:off x="5802312" y="3885119"/>
            <a:ext cx="781050" cy="476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515" y="4471776"/>
            <a:ext cx="1131735" cy="113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91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ca_50_b0_200_3.0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209550" y="153988"/>
            <a:ext cx="3723031" cy="2970212"/>
          </a:xfrm>
        </p:spPr>
      </p:pic>
      <p:pic>
        <p:nvPicPr>
          <p:cNvPr id="6" name="cca_200_b0_200_1000_2.2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09549" y="3467097"/>
            <a:ext cx="3723031" cy="2970212"/>
          </a:xfrm>
        </p:spPr>
      </p:pic>
      <p:pic>
        <p:nvPicPr>
          <p:cNvPr id="8" name="cca_100_b0_200_3.0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321331" y="153988"/>
            <a:ext cx="3719512" cy="2967367"/>
          </a:xfrm>
          <a:prstGeom prst="rect">
            <a:avLst/>
          </a:prstGeom>
        </p:spPr>
      </p:pic>
      <p:pic>
        <p:nvPicPr>
          <p:cNvPr id="10" name="cca_200_b0_800_1000_2.2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4300538" y="3467099"/>
            <a:ext cx="3723031" cy="2970175"/>
          </a:xfrm>
          <a:prstGeom prst="rect">
            <a:avLst/>
          </a:prstGeom>
        </p:spPr>
      </p:pic>
      <p:pic>
        <p:nvPicPr>
          <p:cNvPr id="12" name="cca_800_b0_200_ice20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324850" y="3467097"/>
            <a:ext cx="3723031" cy="2970175"/>
          </a:xfrm>
          <a:prstGeom prst="rect">
            <a:avLst/>
          </a:prstGeom>
        </p:spPr>
      </p:pic>
      <p:sp>
        <p:nvSpPr>
          <p:cNvPr id="13" name="Textfeld 12"/>
          <p:cNvSpPr txBox="1"/>
          <p:nvPr/>
        </p:nvSpPr>
        <p:spPr>
          <a:xfrm>
            <a:off x="9429750" y="6437272"/>
            <a:ext cx="1194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Eis</a:t>
            </a:r>
            <a:r>
              <a:rPr lang="en-US" dirty="0" smtClean="0"/>
              <a:t> + </a:t>
            </a:r>
            <a:r>
              <a:rPr lang="en-US" dirty="0" err="1" smtClean="0"/>
              <a:t>Staub</a:t>
            </a:r>
            <a:endParaRPr lang="en-US" dirty="0"/>
          </a:p>
        </p:txBody>
      </p:sp>
      <p:pic>
        <p:nvPicPr>
          <p:cNvPr id="14" name="cca_100_b3_200_3.0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4300538" y="153988"/>
            <a:ext cx="3719511" cy="2967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758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Eis</a:t>
            </a:r>
            <a:r>
              <a:rPr lang="en-US" dirty="0" smtClean="0"/>
              <a:t> vs. </a:t>
            </a:r>
            <a:r>
              <a:rPr lang="en-US" dirty="0" err="1" smtClean="0"/>
              <a:t>Staub</a:t>
            </a:r>
            <a:r>
              <a:rPr lang="en-US" dirty="0" smtClean="0"/>
              <a:t>/Sand</a:t>
            </a:r>
            <a:endParaRPr lang="en-US" dirty="0"/>
          </a:p>
        </p:txBody>
      </p:sp>
      <p:pic>
        <p:nvPicPr>
          <p:cNvPr id="6146" name="Picture 2" descr="http://blog.nz-online.de/lieb/wp-content/uploads/sites/8/2012/12/15schneeball.jp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8107" y="1690688"/>
            <a:ext cx="449363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2474831" y="5807631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Sand </a:t>
            </a:r>
            <a:r>
              <a:rPr lang="de-DE" dirty="0" smtClean="0">
                <a:sym typeface="Symbol" panose="05050102010706020507" pitchFamily="18" charset="2"/>
              </a:rPr>
              <a:t> Steine ?</a:t>
            </a:r>
            <a:endParaRPr lang="de-DE" dirty="0"/>
          </a:p>
        </p:txBody>
      </p:sp>
      <p:pic>
        <p:nvPicPr>
          <p:cNvPr id="6" name="Picture 4" descr="https://www.colourbox.de/preview/1936422-pile-of-sand-isolated-on-white-backgroun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2275173"/>
            <a:ext cx="5181600" cy="3452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://www.esa.int/var/esa/storage/images/esa_multimedia/images/2015/07/active_regions_in_seth/15500948-1-eng-GB/Active_regions_in_Seth_node_full_image_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100932"/>
            <a:ext cx="5530850" cy="553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921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rapez 2"/>
          <p:cNvSpPr/>
          <p:nvPr/>
        </p:nvSpPr>
        <p:spPr bwMode="auto">
          <a:xfrm rot="16200000">
            <a:off x="5803844" y="-2209879"/>
            <a:ext cx="3024336" cy="9406543"/>
          </a:xfrm>
          <a:prstGeom prst="trapezoid">
            <a:avLst>
              <a:gd name="adj" fmla="val 36338"/>
            </a:avLst>
          </a:prstGeom>
          <a:gradFill flip="none" rotWithShape="1">
            <a:gsLst>
              <a:gs pos="0">
                <a:srgbClr val="C00000"/>
              </a:gs>
              <a:gs pos="67000">
                <a:schemeClr val="accent1">
                  <a:shade val="67500"/>
                  <a:satMod val="115000"/>
                </a:schemeClr>
              </a:gs>
              <a:gs pos="100000">
                <a:schemeClr val="accent1"/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Oval 3"/>
          <p:cNvSpPr/>
          <p:nvPr/>
        </p:nvSpPr>
        <p:spPr bwMode="auto">
          <a:xfrm>
            <a:off x="808210" y="2241365"/>
            <a:ext cx="790418" cy="648072"/>
          </a:xfrm>
          <a:prstGeom prst="ellipse">
            <a:avLst/>
          </a:prstGeom>
          <a:solidFill>
            <a:srgbClr val="F2D95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Oval 5"/>
          <p:cNvSpPr/>
          <p:nvPr/>
        </p:nvSpPr>
        <p:spPr bwMode="auto">
          <a:xfrm>
            <a:off x="5508452" y="24620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Oval 6"/>
          <p:cNvSpPr/>
          <p:nvPr/>
        </p:nvSpPr>
        <p:spPr bwMode="auto">
          <a:xfrm>
            <a:off x="6451123" y="246202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Oval 7"/>
          <p:cNvSpPr/>
          <p:nvPr/>
        </p:nvSpPr>
        <p:spPr bwMode="auto">
          <a:xfrm>
            <a:off x="6981722" y="2596080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Oval 8"/>
          <p:cNvSpPr/>
          <p:nvPr/>
        </p:nvSpPr>
        <p:spPr bwMode="auto">
          <a:xfrm>
            <a:off x="7394545" y="2346904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Oval 9"/>
          <p:cNvSpPr/>
          <p:nvPr/>
        </p:nvSpPr>
        <p:spPr bwMode="auto">
          <a:xfrm>
            <a:off x="7883821" y="2512476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Oval 10"/>
          <p:cNvSpPr/>
          <p:nvPr/>
        </p:nvSpPr>
        <p:spPr bwMode="auto">
          <a:xfrm>
            <a:off x="8510009" y="2447577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Oval 11"/>
          <p:cNvSpPr/>
          <p:nvPr/>
        </p:nvSpPr>
        <p:spPr bwMode="auto">
          <a:xfrm>
            <a:off x="5936087" y="2274413"/>
            <a:ext cx="235275" cy="216024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3" name="Gruppieren 22"/>
          <p:cNvGrpSpPr/>
          <p:nvPr/>
        </p:nvGrpSpPr>
        <p:grpSpPr>
          <a:xfrm>
            <a:off x="10154168" y="2606041"/>
            <a:ext cx="523239" cy="523239"/>
            <a:chOff x="9092319" y="1019476"/>
            <a:chExt cx="523239" cy="523239"/>
          </a:xfrm>
        </p:grpSpPr>
        <p:sp>
          <p:nvSpPr>
            <p:cNvPr id="22" name="Ellipse 21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2" name="Oval 13"/>
          <p:cNvSpPr/>
          <p:nvPr/>
        </p:nvSpPr>
        <p:spPr bwMode="auto">
          <a:xfrm>
            <a:off x="4015648" y="2562928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5" name="Oval 13"/>
          <p:cNvSpPr/>
          <p:nvPr/>
        </p:nvSpPr>
        <p:spPr bwMode="auto">
          <a:xfrm>
            <a:off x="3624735" y="2606041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7" name="Oval 13"/>
          <p:cNvSpPr/>
          <p:nvPr/>
        </p:nvSpPr>
        <p:spPr bwMode="auto">
          <a:xfrm>
            <a:off x="4474076" y="2726666"/>
            <a:ext cx="125379" cy="115120"/>
          </a:xfrm>
          <a:prstGeom prst="ellipse">
            <a:avLst/>
          </a:prstGeom>
          <a:solidFill>
            <a:srgbClr val="80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4" name="Gruppieren 23"/>
          <p:cNvGrpSpPr/>
          <p:nvPr/>
        </p:nvGrpSpPr>
        <p:grpSpPr>
          <a:xfrm>
            <a:off x="8958336" y="2154809"/>
            <a:ext cx="523239" cy="523239"/>
            <a:chOff x="9092319" y="1019476"/>
            <a:chExt cx="523239" cy="523239"/>
          </a:xfrm>
        </p:grpSpPr>
        <p:sp>
          <p:nvSpPr>
            <p:cNvPr id="25" name="Ellipse 24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27" name="Gruppieren 26"/>
          <p:cNvGrpSpPr/>
          <p:nvPr/>
        </p:nvGrpSpPr>
        <p:grpSpPr>
          <a:xfrm>
            <a:off x="9486973" y="2358868"/>
            <a:ext cx="523239" cy="523239"/>
            <a:chOff x="9092319" y="1019476"/>
            <a:chExt cx="523239" cy="523239"/>
          </a:xfrm>
        </p:grpSpPr>
        <p:sp>
          <p:nvSpPr>
            <p:cNvPr id="28" name="Ellipse 27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10198805" y="1938785"/>
            <a:ext cx="523239" cy="523239"/>
            <a:chOff x="9092319" y="1019476"/>
            <a:chExt cx="523239" cy="523239"/>
          </a:xfrm>
        </p:grpSpPr>
        <p:sp>
          <p:nvSpPr>
            <p:cNvPr id="31" name="Ellipse 30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3" name="Gruppieren 32"/>
          <p:cNvGrpSpPr/>
          <p:nvPr/>
        </p:nvGrpSpPr>
        <p:grpSpPr>
          <a:xfrm>
            <a:off x="10688081" y="2382425"/>
            <a:ext cx="523239" cy="523239"/>
            <a:chOff x="9092319" y="1019476"/>
            <a:chExt cx="523239" cy="523239"/>
          </a:xfrm>
        </p:grpSpPr>
        <p:sp>
          <p:nvSpPr>
            <p:cNvPr id="34" name="Ellipse 33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36" name="Gruppieren 35"/>
          <p:cNvGrpSpPr/>
          <p:nvPr/>
        </p:nvGrpSpPr>
        <p:grpSpPr>
          <a:xfrm>
            <a:off x="11324359" y="2185957"/>
            <a:ext cx="523239" cy="523239"/>
            <a:chOff x="9092319" y="1019476"/>
            <a:chExt cx="523239" cy="523239"/>
          </a:xfrm>
        </p:grpSpPr>
        <p:sp>
          <p:nvSpPr>
            <p:cNvPr id="37" name="Ellipse 36"/>
            <p:cNvSpPr/>
            <p:nvPr/>
          </p:nvSpPr>
          <p:spPr>
            <a:xfrm>
              <a:off x="9092319" y="1019476"/>
              <a:ext cx="523239" cy="523239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12"/>
            <p:cNvSpPr/>
            <p:nvPr/>
          </p:nvSpPr>
          <p:spPr bwMode="auto">
            <a:xfrm>
              <a:off x="9247877" y="1178392"/>
              <a:ext cx="235275" cy="216024"/>
            </a:xfrm>
            <a:prstGeom prst="ellipse">
              <a:avLst/>
            </a:prstGeom>
            <a:solidFill>
              <a:srgbClr val="80000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18" name="Titel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Eis</a:t>
            </a:r>
            <a:r>
              <a:rPr lang="en-US" dirty="0" smtClean="0"/>
              <a:t> und </a:t>
            </a:r>
            <a:r>
              <a:rPr lang="en-US" dirty="0" err="1" smtClean="0"/>
              <a:t>Schnee</a:t>
            </a:r>
            <a:endParaRPr lang="en-US" dirty="0"/>
          </a:p>
        </p:txBody>
      </p:sp>
      <p:sp>
        <p:nvSpPr>
          <p:cNvPr id="41" name="Inhaltsplatzhalter 40"/>
          <p:cNvSpPr>
            <a:spLocks noGrp="1"/>
          </p:cNvSpPr>
          <p:nvPr>
            <p:ph idx="1"/>
          </p:nvPr>
        </p:nvSpPr>
        <p:spPr>
          <a:xfrm>
            <a:off x="838200" y="3821016"/>
            <a:ext cx="10515600" cy="2894743"/>
          </a:xfrm>
        </p:spPr>
        <p:txBody>
          <a:bodyPr/>
          <a:lstStyle/>
          <a:p>
            <a:r>
              <a:rPr lang="en-US" dirty="0" err="1" smtClean="0"/>
              <a:t>Eis</a:t>
            </a:r>
            <a:r>
              <a:rPr lang="en-US" dirty="0" smtClean="0"/>
              <a:t> </a:t>
            </a:r>
            <a:r>
              <a:rPr lang="en-US" dirty="0" err="1" smtClean="0"/>
              <a:t>macht</a:t>
            </a:r>
            <a:r>
              <a:rPr lang="en-US" dirty="0" smtClean="0"/>
              <a:t> den </a:t>
            </a:r>
            <a:r>
              <a:rPr lang="en-US" dirty="0" err="1" smtClean="0"/>
              <a:t>Staub</a:t>
            </a:r>
            <a:r>
              <a:rPr lang="en-US" dirty="0" smtClean="0"/>
              <a:t> “</a:t>
            </a:r>
            <a:r>
              <a:rPr lang="en-US" dirty="0" err="1" smtClean="0"/>
              <a:t>klebrig</a:t>
            </a:r>
            <a:r>
              <a:rPr lang="en-US" dirty="0" smtClean="0"/>
              <a:t>” -  </a:t>
            </a:r>
            <a:r>
              <a:rPr lang="en-US" dirty="0" err="1" smtClean="0"/>
              <a:t>er</a:t>
            </a:r>
            <a:r>
              <a:rPr lang="en-US" dirty="0" smtClean="0"/>
              <a:t> </a:t>
            </a:r>
            <a:r>
              <a:rPr lang="en-US" dirty="0" err="1" smtClean="0"/>
              <a:t>haftet</a:t>
            </a:r>
            <a:r>
              <a:rPr lang="en-US" dirty="0" smtClean="0"/>
              <a:t> </a:t>
            </a:r>
            <a:r>
              <a:rPr lang="en-US" dirty="0" err="1" smtClean="0"/>
              <a:t>leichter</a:t>
            </a:r>
            <a:r>
              <a:rPr lang="en-US" dirty="0" smtClean="0"/>
              <a:t> </a:t>
            </a:r>
            <a:r>
              <a:rPr lang="en-US" dirty="0" err="1" smtClean="0"/>
              <a:t>zusammen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smtClean="0"/>
              <a:t>die </a:t>
            </a:r>
            <a:r>
              <a:rPr lang="en-US" dirty="0" err="1" smtClean="0"/>
              <a:t>Eispanzer</a:t>
            </a:r>
            <a:r>
              <a:rPr lang="en-US" dirty="0" smtClean="0"/>
              <a:t> </a:t>
            </a:r>
            <a:r>
              <a:rPr lang="en-US" dirty="0" err="1" smtClean="0"/>
              <a:t>nimmt</a:t>
            </a:r>
            <a:r>
              <a:rPr lang="en-US" dirty="0" smtClean="0"/>
              <a:t> die Masse der </a:t>
            </a:r>
            <a:r>
              <a:rPr lang="en-US" dirty="0" err="1" smtClean="0"/>
              <a:t>Staubkörner</a:t>
            </a:r>
            <a:r>
              <a:rPr lang="en-US" dirty="0" smtClean="0"/>
              <a:t>/</a:t>
            </a:r>
            <a:r>
              <a:rPr lang="en-US" dirty="0" err="1" smtClean="0"/>
              <a:t>brocken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deutlich</a:t>
            </a:r>
            <a:r>
              <a:rPr lang="en-US" dirty="0" smtClean="0"/>
              <a:t> </a:t>
            </a:r>
            <a:r>
              <a:rPr lang="en-US" dirty="0" err="1" smtClean="0"/>
              <a:t>zu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Durch</a:t>
            </a:r>
            <a:r>
              <a:rPr lang="en-US" dirty="0" smtClean="0"/>
              <a:t> die </a:t>
            </a:r>
            <a:r>
              <a:rPr lang="en-US" dirty="0" err="1" smtClean="0"/>
              <a:t>größere</a:t>
            </a:r>
            <a:r>
              <a:rPr lang="en-US" dirty="0" smtClean="0"/>
              <a:t> Masse </a:t>
            </a:r>
            <a:r>
              <a:rPr lang="en-US" dirty="0" err="1" smtClean="0"/>
              <a:t>wachsen</a:t>
            </a:r>
            <a:r>
              <a:rPr lang="en-US" dirty="0" smtClean="0"/>
              <a:t> </a:t>
            </a:r>
            <a:r>
              <a:rPr lang="en-US" dirty="0" err="1" smtClean="0"/>
              <a:t>Planetesimale</a:t>
            </a:r>
            <a:r>
              <a:rPr lang="en-US" dirty="0" smtClean="0"/>
              <a:t> </a:t>
            </a:r>
            <a:r>
              <a:rPr lang="en-US" dirty="0" err="1" smtClean="0"/>
              <a:t>viel</a:t>
            </a:r>
            <a:r>
              <a:rPr lang="en-US" dirty="0" smtClean="0"/>
              <a:t> </a:t>
            </a:r>
            <a:r>
              <a:rPr lang="en-US" dirty="0" err="1" smtClean="0"/>
              <a:t>schneller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Planeten</a:t>
            </a:r>
            <a:r>
              <a:rPr lang="en-US" dirty="0" smtClean="0"/>
              <a:t> </a:t>
            </a:r>
            <a:r>
              <a:rPr lang="en-US" dirty="0" err="1" smtClean="0"/>
              <a:t>können</a:t>
            </a:r>
            <a:r>
              <a:rPr lang="en-US" dirty="0" smtClean="0"/>
              <a:t> </a:t>
            </a:r>
            <a:r>
              <a:rPr lang="en-US" dirty="0" err="1" smtClean="0"/>
              <a:t>größer</a:t>
            </a:r>
            <a:r>
              <a:rPr lang="en-US" dirty="0" smtClean="0"/>
              <a:t> </a:t>
            </a:r>
            <a:r>
              <a:rPr lang="en-US" dirty="0" err="1" smtClean="0"/>
              <a:t>werden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9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HL Tau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ALMA </a:t>
            </a:r>
            <a:r>
              <a:rPr lang="en-US" dirty="0" err="1" smtClean="0"/>
              <a:t>zeigt</a:t>
            </a:r>
            <a:r>
              <a:rPr lang="en-US" dirty="0" smtClean="0"/>
              <a:t> die </a:t>
            </a:r>
            <a:r>
              <a:rPr lang="en-US" dirty="0" err="1" smtClean="0"/>
              <a:t>Protoplanetare</a:t>
            </a:r>
            <a:r>
              <a:rPr lang="en-US" dirty="0" smtClean="0"/>
              <a:t> </a:t>
            </a:r>
            <a:r>
              <a:rPr lang="en-US" dirty="0" err="1" smtClean="0"/>
              <a:t>Scheibe</a:t>
            </a:r>
            <a:r>
              <a:rPr lang="en-US" dirty="0" smtClean="0"/>
              <a:t> von HL Tau </a:t>
            </a:r>
            <a:r>
              <a:rPr lang="en-US" dirty="0" err="1" smtClean="0"/>
              <a:t>mit</a:t>
            </a:r>
            <a:r>
              <a:rPr lang="en-US" dirty="0" smtClean="0"/>
              <a:t> </a:t>
            </a:r>
            <a:r>
              <a:rPr lang="en-US" dirty="0" err="1" smtClean="0"/>
              <a:t>einer</a:t>
            </a:r>
            <a:r>
              <a:rPr lang="en-US" dirty="0" smtClean="0"/>
              <a:t> auf </a:t>
            </a:r>
            <a:r>
              <a:rPr lang="en-US" dirty="0" err="1" smtClean="0"/>
              <a:t>Auflösung</a:t>
            </a:r>
            <a:r>
              <a:rPr lang="en-US" dirty="0" smtClean="0"/>
              <a:t> von ca. 1 AE.</a:t>
            </a:r>
          </a:p>
          <a:p>
            <a:endParaRPr lang="en-US" dirty="0"/>
          </a:p>
          <a:p>
            <a:r>
              <a:rPr lang="en-US" dirty="0" smtClean="0"/>
              <a:t>Die </a:t>
            </a:r>
            <a:r>
              <a:rPr lang="en-US" dirty="0" err="1" smtClean="0"/>
              <a:t>Scheibe</a:t>
            </a:r>
            <a:r>
              <a:rPr lang="en-US" dirty="0" smtClean="0"/>
              <a:t> </a:t>
            </a:r>
            <a:r>
              <a:rPr lang="en-US" dirty="0" err="1" smtClean="0"/>
              <a:t>ist</a:t>
            </a:r>
            <a:r>
              <a:rPr lang="en-US" dirty="0" smtClean="0"/>
              <a:t> </a:t>
            </a:r>
            <a:r>
              <a:rPr lang="en-US" dirty="0" err="1" smtClean="0"/>
              <a:t>innen</a:t>
            </a:r>
            <a:r>
              <a:rPr lang="en-US" dirty="0" smtClean="0"/>
              <a:t> hell und </a:t>
            </a:r>
            <a:r>
              <a:rPr lang="en-US" dirty="0" err="1" smtClean="0"/>
              <a:t>wird</a:t>
            </a:r>
            <a:r>
              <a:rPr lang="en-US" dirty="0" smtClean="0"/>
              <a:t> </a:t>
            </a:r>
            <a:r>
              <a:rPr lang="en-US" dirty="0" err="1" smtClean="0"/>
              <a:t>nach</a:t>
            </a:r>
            <a:r>
              <a:rPr lang="en-US" dirty="0" smtClean="0"/>
              <a:t> </a:t>
            </a:r>
            <a:r>
              <a:rPr lang="en-US" dirty="0" err="1" smtClean="0"/>
              <a:t>außen</a:t>
            </a:r>
            <a:r>
              <a:rPr lang="en-US" dirty="0" smtClean="0"/>
              <a:t> </a:t>
            </a:r>
            <a:r>
              <a:rPr lang="en-US" dirty="0" err="1" smtClean="0"/>
              <a:t>hin</a:t>
            </a:r>
            <a:r>
              <a:rPr lang="en-US" dirty="0" smtClean="0"/>
              <a:t> </a:t>
            </a:r>
            <a:r>
              <a:rPr lang="en-US" dirty="0" err="1" smtClean="0"/>
              <a:t>dunkler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ym typeface="Symbol" panose="05050102010706020507" pitchFamily="18" charset="2"/>
              </a:rPr>
              <a:t> hell=</a:t>
            </a:r>
            <a:r>
              <a:rPr lang="en-US" dirty="0" err="1" smtClean="0">
                <a:sym typeface="Symbol" panose="05050102010706020507" pitchFamily="18" charset="2"/>
              </a:rPr>
              <a:t>heiß</a:t>
            </a:r>
            <a:r>
              <a:rPr lang="en-US" dirty="0" smtClean="0">
                <a:sym typeface="Symbol" panose="05050102010706020507" pitchFamily="18" charset="2"/>
              </a:rPr>
              <a:t>, </a:t>
            </a:r>
            <a:r>
              <a:rPr lang="en-US" dirty="0" err="1" smtClean="0">
                <a:sym typeface="Symbol" panose="05050102010706020507" pitchFamily="18" charset="2"/>
              </a:rPr>
              <a:t>dunkel</a:t>
            </a:r>
            <a:r>
              <a:rPr lang="en-US" dirty="0" smtClean="0">
                <a:sym typeface="Symbol" panose="05050102010706020507" pitchFamily="18" charset="2"/>
              </a:rPr>
              <a:t>=</a:t>
            </a:r>
            <a:r>
              <a:rPr lang="en-US" dirty="0" err="1" smtClean="0">
                <a:sym typeface="Symbol" panose="05050102010706020507" pitchFamily="18" charset="2"/>
              </a:rPr>
              <a:t>kalt</a:t>
            </a:r>
            <a:endParaRPr lang="en-US" dirty="0" smtClean="0">
              <a:sym typeface="Symbol" panose="05050102010706020507" pitchFamily="18" charset="2"/>
            </a:endParaRPr>
          </a:p>
          <a:p>
            <a:endParaRPr lang="en-US" dirty="0">
              <a:sym typeface="Symbol" panose="05050102010706020507" pitchFamily="18" charset="2"/>
            </a:endParaRPr>
          </a:p>
          <a:p>
            <a:r>
              <a:rPr lang="en-US" dirty="0" smtClean="0">
                <a:sym typeface="Symbol" panose="05050102010706020507" pitchFamily="18" charset="2"/>
              </a:rPr>
              <a:t>Die </a:t>
            </a:r>
            <a:r>
              <a:rPr lang="en-US" dirty="0" err="1" smtClean="0">
                <a:sym typeface="Symbol" panose="05050102010706020507" pitchFamily="18" charset="2"/>
              </a:rPr>
              <a:t>Scheibe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zeigt</a:t>
            </a:r>
            <a:r>
              <a:rPr lang="en-US" dirty="0" smtClean="0">
                <a:sym typeface="Symbol" panose="05050102010706020507" pitchFamily="18" charset="2"/>
              </a:rPr>
              <a:t> (</a:t>
            </a:r>
            <a:r>
              <a:rPr lang="en-US" dirty="0" err="1" smtClean="0">
                <a:sym typeface="Symbol" panose="05050102010706020507" pitchFamily="18" charset="2"/>
              </a:rPr>
              <a:t>dunkle</a:t>
            </a:r>
            <a:r>
              <a:rPr lang="en-US" dirty="0" smtClean="0">
                <a:sym typeface="Symbol" panose="05050102010706020507" pitchFamily="18" charset="2"/>
              </a:rPr>
              <a:t>) </a:t>
            </a:r>
            <a:r>
              <a:rPr lang="en-US" dirty="0" err="1" smtClean="0">
                <a:sym typeface="Symbol" panose="05050102010706020507" pitchFamily="18" charset="2"/>
              </a:rPr>
              <a:t>Lücken</a:t>
            </a:r>
            <a:r>
              <a:rPr lang="en-US" dirty="0" smtClean="0">
                <a:sym typeface="Symbol" panose="05050102010706020507" pitchFamily="18" charset="2"/>
              </a:rPr>
              <a:t>!</a:t>
            </a:r>
            <a:endParaRPr lang="en-US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69" y="5630863"/>
            <a:ext cx="20310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6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 Tau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400" dirty="0" err="1" smtClean="0"/>
              <a:t>Modellrechnungen</a:t>
            </a:r>
            <a:r>
              <a:rPr lang="en-US" sz="2400" dirty="0" smtClean="0"/>
              <a:t> </a:t>
            </a:r>
            <a:r>
              <a:rPr lang="en-US" sz="2400" dirty="0" err="1" smtClean="0"/>
              <a:t>zeigen</a:t>
            </a:r>
            <a:r>
              <a:rPr lang="en-US" sz="2400" dirty="0" smtClean="0"/>
              <a:t>, </a:t>
            </a:r>
            <a:r>
              <a:rPr lang="en-US" sz="2400" dirty="0" err="1" smtClean="0"/>
              <a:t>dass</a:t>
            </a:r>
            <a:r>
              <a:rPr lang="en-US" sz="2400" dirty="0" smtClean="0"/>
              <a:t> </a:t>
            </a:r>
            <a:r>
              <a:rPr lang="en-US" sz="2400" dirty="0" err="1" smtClean="0"/>
              <a:t>diese</a:t>
            </a:r>
            <a:r>
              <a:rPr lang="en-US" sz="2400" dirty="0" smtClean="0"/>
              <a:t> </a:t>
            </a:r>
            <a:r>
              <a:rPr lang="en-US" sz="2400" dirty="0" err="1" smtClean="0"/>
              <a:t>Lücken</a:t>
            </a:r>
            <a:r>
              <a:rPr lang="en-US" sz="2400" dirty="0" smtClean="0"/>
              <a:t> </a:t>
            </a:r>
            <a:r>
              <a:rPr lang="en-US" sz="2400" dirty="0" err="1" smtClean="0"/>
              <a:t>genau</a:t>
            </a:r>
            <a:r>
              <a:rPr lang="en-US" sz="2400" dirty="0" smtClean="0"/>
              <a:t> da </a:t>
            </a:r>
            <a:r>
              <a:rPr lang="en-US" sz="2400" dirty="0" err="1" smtClean="0"/>
              <a:t>sind</a:t>
            </a:r>
            <a:r>
              <a:rPr lang="en-US" sz="2400" dirty="0" smtClean="0"/>
              <a:t> wo </a:t>
            </a:r>
            <a:r>
              <a:rPr lang="en-US" sz="2400" dirty="0" err="1" smtClean="0"/>
              <a:t>Wasser</a:t>
            </a:r>
            <a:r>
              <a:rPr lang="en-US" sz="2400" dirty="0" smtClean="0"/>
              <a:t> (H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O) </a:t>
            </a:r>
            <a:r>
              <a:rPr lang="en-US" sz="2400" dirty="0" err="1" smtClean="0"/>
              <a:t>Ammoniak</a:t>
            </a:r>
            <a:r>
              <a:rPr lang="en-US" sz="2400" dirty="0" smtClean="0"/>
              <a:t> (NH</a:t>
            </a:r>
            <a:r>
              <a:rPr lang="en-US" sz="2400" baseline="-25000" dirty="0" smtClean="0"/>
              <a:t>3</a:t>
            </a:r>
            <a:r>
              <a:rPr lang="en-US" sz="2400" dirty="0" smtClean="0"/>
              <a:t>) und </a:t>
            </a:r>
            <a:r>
              <a:rPr lang="en-US" sz="2400" dirty="0" err="1" smtClean="0"/>
              <a:t>Kohlenmonoxid</a:t>
            </a:r>
            <a:r>
              <a:rPr lang="en-US" sz="2400" dirty="0" smtClean="0"/>
              <a:t> (CO) </a:t>
            </a:r>
            <a:r>
              <a:rPr lang="en-US" sz="2400" dirty="0" err="1" smtClean="0"/>
              <a:t>ausfrieren</a:t>
            </a:r>
            <a:r>
              <a:rPr lang="en-US" sz="2400" dirty="0" smtClean="0"/>
              <a:t> </a:t>
            </a:r>
            <a:r>
              <a:rPr lang="en-US" sz="2400" dirty="0" err="1" smtClean="0"/>
              <a:t>sollten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69" y="5630863"/>
            <a:ext cx="2031000" cy="54610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950" y="3563937"/>
            <a:ext cx="3676315" cy="274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90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HL Tau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Der </a:t>
            </a:r>
            <a:r>
              <a:rPr lang="en-US" dirty="0" err="1" smtClean="0"/>
              <a:t>vereiste</a:t>
            </a:r>
            <a:r>
              <a:rPr lang="en-US" dirty="0" smtClean="0"/>
              <a:t> </a:t>
            </a:r>
            <a:r>
              <a:rPr lang="en-US" dirty="0" err="1" smtClean="0"/>
              <a:t>Staub</a:t>
            </a:r>
            <a:r>
              <a:rPr lang="en-US" dirty="0" smtClean="0"/>
              <a:t> </a:t>
            </a:r>
            <a:r>
              <a:rPr lang="en-US" dirty="0" err="1" smtClean="0"/>
              <a:t>klebt</a:t>
            </a:r>
            <a:r>
              <a:rPr lang="en-US" dirty="0" smtClean="0"/>
              <a:t> </a:t>
            </a:r>
            <a:r>
              <a:rPr lang="en-US" dirty="0" err="1" smtClean="0"/>
              <a:t>leichter</a:t>
            </a:r>
            <a:r>
              <a:rPr lang="en-US" dirty="0" smtClean="0"/>
              <a:t> </a:t>
            </a:r>
            <a:r>
              <a:rPr lang="en-US" dirty="0" err="1" smtClean="0"/>
              <a:t>zusammen</a:t>
            </a:r>
            <a:r>
              <a:rPr lang="en-US" dirty="0" smtClean="0"/>
              <a:t> und die </a:t>
            </a:r>
            <a:r>
              <a:rPr lang="en-US" dirty="0" err="1" smtClean="0"/>
              <a:t>Staubkörner</a:t>
            </a:r>
            <a:r>
              <a:rPr lang="en-US" dirty="0" smtClean="0"/>
              <a:t> </a:t>
            </a:r>
            <a:r>
              <a:rPr lang="en-US" dirty="0" err="1" smtClean="0"/>
              <a:t>wachsen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err="1" smtClean="0"/>
              <a:t>Große</a:t>
            </a:r>
            <a:r>
              <a:rPr lang="en-US" dirty="0" smtClean="0"/>
              <a:t> </a:t>
            </a:r>
            <a:r>
              <a:rPr lang="en-US" dirty="0" err="1" smtClean="0"/>
              <a:t>Staubkörner</a:t>
            </a:r>
            <a:r>
              <a:rPr lang="en-US" dirty="0" smtClean="0"/>
              <a:t> </a:t>
            </a:r>
            <a:r>
              <a:rPr lang="en-US" dirty="0" err="1" smtClean="0"/>
              <a:t>absorbieren</a:t>
            </a:r>
            <a:r>
              <a:rPr lang="en-US" dirty="0" smtClean="0"/>
              <a:t> die (</a:t>
            </a:r>
            <a:r>
              <a:rPr lang="en-US" dirty="0" err="1" smtClean="0"/>
              <a:t>kurzwellige</a:t>
            </a:r>
            <a:r>
              <a:rPr lang="en-US" dirty="0" smtClean="0"/>
              <a:t>) </a:t>
            </a:r>
            <a:r>
              <a:rPr lang="en-US" dirty="0" err="1" smtClean="0"/>
              <a:t>Strahlung</a:t>
            </a:r>
            <a:r>
              <a:rPr lang="en-US" dirty="0" smtClean="0"/>
              <a:t> </a:t>
            </a:r>
            <a:r>
              <a:rPr lang="en-US" dirty="0" err="1" smtClean="0"/>
              <a:t>effektiver</a:t>
            </a:r>
            <a:r>
              <a:rPr lang="en-US" dirty="0" smtClean="0"/>
              <a:t> </a:t>
            </a:r>
            <a:r>
              <a:rPr lang="en-US" dirty="0" smtClean="0">
                <a:sym typeface="Symbol" panose="05050102010706020507" pitchFamily="18" charset="2"/>
              </a:rPr>
              <a:t> </a:t>
            </a:r>
            <a:r>
              <a:rPr lang="en-US" dirty="0" err="1" smtClean="0">
                <a:sym typeface="Symbol" panose="05050102010706020507" pitchFamily="18" charset="2"/>
              </a:rPr>
              <a:t>dunkle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Ringe</a:t>
            </a:r>
            <a:endParaRPr lang="en-US" dirty="0" smtClean="0">
              <a:sym typeface="Symbol" panose="05050102010706020507" pitchFamily="18" charset="2"/>
            </a:endParaRPr>
          </a:p>
          <a:p>
            <a:pPr marL="0" indent="0">
              <a:buNone/>
            </a:pP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69" y="5630863"/>
            <a:ext cx="20310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4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Planetenentstehung</a:t>
            </a:r>
            <a:r>
              <a:rPr lang="en-US" dirty="0" smtClean="0"/>
              <a:t> “live”</a:t>
            </a:r>
            <a:endParaRPr lang="en-US" dirty="0"/>
          </a:p>
        </p:txBody>
      </p:sp>
      <p:sp>
        <p:nvSpPr>
          <p:cNvPr id="6" name="Inhaltsplatzhalter 5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sym typeface="Symbol" panose="05050102010706020507" pitchFamily="18" charset="2"/>
              </a:rPr>
              <a:t>Wir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beobachten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direkt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wie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Staubkörner</a:t>
            </a:r>
            <a:r>
              <a:rPr lang="en-US" dirty="0" smtClean="0">
                <a:sym typeface="Symbol" panose="05050102010706020507" pitchFamily="18" charset="2"/>
              </a:rPr>
              <a:t> in </a:t>
            </a:r>
            <a:r>
              <a:rPr lang="en-US" dirty="0" err="1" smtClean="0">
                <a:sym typeface="Symbol" panose="05050102010706020507" pitchFamily="18" charset="2"/>
              </a:rPr>
              <a:t>Protoplanetaren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Scheiben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schnell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wachsen</a:t>
            </a:r>
            <a:r>
              <a:rPr lang="en-US" dirty="0" smtClean="0">
                <a:sym typeface="Symbol" panose="05050102010706020507" pitchFamily="18" charset="2"/>
              </a:rPr>
              <a:t>.</a:t>
            </a:r>
          </a:p>
          <a:p>
            <a:r>
              <a:rPr lang="en-US" dirty="0" err="1" smtClean="0">
                <a:sym typeface="Symbol" panose="05050102010706020507" pitchFamily="18" charset="2"/>
              </a:rPr>
              <a:t>Alles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deutet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darauf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hin</a:t>
            </a:r>
            <a:r>
              <a:rPr lang="en-US" dirty="0" smtClean="0">
                <a:sym typeface="Symbol" panose="05050102010706020507" pitchFamily="18" charset="2"/>
              </a:rPr>
              <a:t>, </a:t>
            </a:r>
            <a:r>
              <a:rPr lang="en-US" dirty="0" err="1" smtClean="0">
                <a:sym typeface="Symbol" panose="05050102010706020507" pitchFamily="18" charset="2"/>
              </a:rPr>
              <a:t>dass</a:t>
            </a:r>
            <a:r>
              <a:rPr lang="en-US" dirty="0" smtClean="0">
                <a:sym typeface="Symbol" panose="05050102010706020507" pitchFamily="18" charset="2"/>
              </a:rPr>
              <a:t> in </a:t>
            </a:r>
            <a:r>
              <a:rPr lang="en-US" dirty="0" err="1" smtClean="0">
                <a:sym typeface="Symbol" panose="05050102010706020507" pitchFamily="18" charset="2"/>
              </a:rPr>
              <a:t>diesem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Augenblick</a:t>
            </a:r>
            <a:r>
              <a:rPr lang="en-US" dirty="0" smtClean="0">
                <a:sym typeface="Symbol" panose="05050102010706020507" pitchFamily="18" charset="2"/>
              </a:rPr>
              <a:t> </a:t>
            </a:r>
            <a:r>
              <a:rPr lang="en-US" dirty="0" err="1" smtClean="0">
                <a:sym typeface="Symbol" panose="05050102010706020507" pitchFamily="18" charset="2"/>
              </a:rPr>
              <a:t>Planeten</a:t>
            </a:r>
            <a:r>
              <a:rPr lang="en-US" dirty="0" smtClean="0">
                <a:sym typeface="Symbol" panose="05050102010706020507" pitchFamily="18" charset="2"/>
              </a:rPr>
              <a:t> in der </a:t>
            </a:r>
            <a:r>
              <a:rPr lang="en-US" dirty="0" err="1" smtClean="0">
                <a:sym typeface="Symbol" panose="05050102010706020507" pitchFamily="18" charset="2"/>
              </a:rPr>
              <a:t>Umlaufbahn</a:t>
            </a:r>
            <a:r>
              <a:rPr lang="en-US" dirty="0" smtClean="0">
                <a:sym typeface="Symbol" panose="05050102010706020507" pitchFamily="18" charset="2"/>
              </a:rPr>
              <a:t> um HL Tau </a:t>
            </a:r>
            <a:r>
              <a:rPr lang="en-US" dirty="0" err="1" smtClean="0">
                <a:sym typeface="Symbol" panose="05050102010706020507" pitchFamily="18" charset="2"/>
              </a:rPr>
              <a:t>gebildet</a:t>
            </a:r>
            <a:r>
              <a:rPr lang="en-US" dirty="0" smtClean="0">
                <a:sym typeface="Symbol" panose="05050102010706020507" pitchFamily="18" charset="2"/>
              </a:rPr>
              <a:t> warden.</a:t>
            </a:r>
            <a:endParaRPr lang="en-US" dirty="0">
              <a:sym typeface="Symbol" panose="05050102010706020507" pitchFamily="18" charset="2"/>
            </a:endParaRPr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669" y="5630863"/>
            <a:ext cx="2031000" cy="546100"/>
          </a:xfrm>
          <a:prstGeom prst="rect">
            <a:avLst/>
          </a:prstGeom>
        </p:spPr>
      </p:pic>
      <p:sp>
        <p:nvSpPr>
          <p:cNvPr id="2" name="Pfeil nach rechts 1"/>
          <p:cNvSpPr/>
          <p:nvPr/>
        </p:nvSpPr>
        <p:spPr>
          <a:xfrm rot="10800000">
            <a:off x="4266601" y="3190874"/>
            <a:ext cx="1905599" cy="241535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 rot="10800000">
            <a:off x="3546164" y="4333875"/>
            <a:ext cx="2626036" cy="26494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feil nach rechts 9"/>
          <p:cNvSpPr/>
          <p:nvPr/>
        </p:nvSpPr>
        <p:spPr>
          <a:xfrm rot="10800000">
            <a:off x="3651841" y="3867150"/>
            <a:ext cx="2520359" cy="25630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11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de-DE" dirty="0" smtClean="0"/>
              <a:t>Vielen Dank für Ihre Aufmerksamkeit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789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nhaltsplatzhalter 13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43929"/>
            <a:ext cx="10820400" cy="5237072"/>
          </a:xfr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Interstellares</a:t>
            </a:r>
            <a:r>
              <a:rPr lang="en-US" dirty="0" smtClean="0"/>
              <a:t> Medium: Gas &amp; </a:t>
            </a:r>
            <a:r>
              <a:rPr lang="en-US" dirty="0" err="1" smtClean="0"/>
              <a:t>Staub</a:t>
            </a:r>
            <a:endParaRPr lang="en-US" dirty="0"/>
          </a:p>
        </p:txBody>
      </p:sp>
      <p:sp>
        <p:nvSpPr>
          <p:cNvPr id="12" name="Textfeld 11"/>
          <p:cNvSpPr txBox="1"/>
          <p:nvPr/>
        </p:nvSpPr>
        <p:spPr>
          <a:xfrm>
            <a:off x="685800" y="6581001"/>
            <a:ext cx="69527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 Credit: NASA, ESA, N. Smith (University of California, Berkeley), and The Hubble Heritage Team (</a:t>
            </a:r>
            <a:r>
              <a:rPr lang="en-US" sz="1200" dirty="0" err="1" smtClean="0"/>
              <a:t>STScI</a:t>
            </a:r>
            <a:r>
              <a:rPr lang="en-US" sz="1200" dirty="0" smtClean="0"/>
              <a:t>/AURA)</a:t>
            </a:r>
            <a:endParaRPr lang="en-US" sz="1200" dirty="0"/>
          </a:p>
        </p:txBody>
      </p:sp>
      <p:sp>
        <p:nvSpPr>
          <p:cNvPr id="13" name="Textfeld 12"/>
          <p:cNvSpPr txBox="1"/>
          <p:nvPr/>
        </p:nvSpPr>
        <p:spPr>
          <a:xfrm>
            <a:off x="4976262" y="1343929"/>
            <a:ext cx="25849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Carina </a:t>
            </a:r>
            <a:r>
              <a:rPr lang="en-US" sz="1400" dirty="0" err="1" smtClean="0">
                <a:solidFill>
                  <a:schemeClr val="bg1"/>
                </a:solidFill>
              </a:rPr>
              <a:t>Molekülwolke</a:t>
            </a:r>
            <a:r>
              <a:rPr lang="en-US" sz="1400" dirty="0" smtClean="0">
                <a:solidFill>
                  <a:schemeClr val="bg1"/>
                </a:solidFill>
              </a:rPr>
              <a:t> - NGC 3372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664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314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Vielen Dank für Ihre Aufmerksamkeit!</a:t>
            </a:r>
            <a:endParaRPr lang="de-DE" dirty="0"/>
          </a:p>
        </p:txBody>
      </p:sp>
      <p:pic>
        <p:nvPicPr>
          <p:cNvPr id="4" name="Picture 5" descr="carina_hst_bi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1682687"/>
            <a:ext cx="10706100" cy="517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feld 4"/>
          <p:cNvSpPr txBox="1"/>
          <p:nvPr/>
        </p:nvSpPr>
        <p:spPr>
          <a:xfrm>
            <a:off x="9831443" y="1801795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</a:rPr>
              <a:t>Carina Nebel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463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Das Interstellare Medium</a:t>
            </a:r>
          </a:p>
        </p:txBody>
      </p:sp>
      <p:pic>
        <p:nvPicPr>
          <p:cNvPr id="3077" name="Picture 5" descr="IS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236664"/>
            <a:ext cx="9144000" cy="5621337"/>
          </a:xfrm>
          <a:prstGeom prst="rect">
            <a:avLst/>
          </a:prstGeom>
          <a:noFill/>
        </p:spPr>
      </p:pic>
      <p:pic>
        <p:nvPicPr>
          <p:cNvPr id="3079" name="Picture 7" descr="ISMklein"/>
          <p:cNvPicPr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27576" y="3213101"/>
            <a:ext cx="2544763" cy="1889125"/>
          </a:xfrm>
          <a:prstGeom prst="rect">
            <a:avLst/>
          </a:prstGeom>
          <a:noFill/>
        </p:spPr>
      </p:pic>
      <p:sp>
        <p:nvSpPr>
          <p:cNvPr id="3080" name="Text Box 8"/>
          <p:cNvSpPr txBox="1">
            <a:spLocks noChangeArrowheads="1"/>
          </p:cNvSpPr>
          <p:nvPr/>
        </p:nvSpPr>
        <p:spPr bwMode="auto">
          <a:xfrm>
            <a:off x="2782889" y="5805488"/>
            <a:ext cx="2274149" cy="923330"/>
          </a:xfrm>
          <a:prstGeom prst="rect">
            <a:avLst/>
          </a:prstGeom>
          <a:solidFill>
            <a:srgbClr val="000000">
              <a:alpha val="6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Plejaden</a:t>
            </a:r>
          </a:p>
          <a:p>
            <a:r>
              <a:rPr lang="de-DE">
                <a:solidFill>
                  <a:schemeClr val="bg1"/>
                </a:solidFill>
              </a:rPr>
              <a:t>blau: Reflektionsnebel</a:t>
            </a:r>
          </a:p>
          <a:p>
            <a:r>
              <a:rPr lang="de-DE">
                <a:solidFill>
                  <a:schemeClr val="bg1"/>
                </a:solidFill>
              </a:rPr>
              <a:t>(Staub)</a:t>
            </a:r>
          </a:p>
        </p:txBody>
      </p:sp>
      <p:sp>
        <p:nvSpPr>
          <p:cNvPr id="3081" name="Text Box 9"/>
          <p:cNvSpPr txBox="1">
            <a:spLocks noChangeArrowheads="1"/>
          </p:cNvSpPr>
          <p:nvPr/>
        </p:nvSpPr>
        <p:spPr bwMode="auto">
          <a:xfrm>
            <a:off x="7916863" y="1397000"/>
            <a:ext cx="2017988" cy="923330"/>
          </a:xfrm>
          <a:prstGeom prst="rect">
            <a:avLst/>
          </a:prstGeom>
          <a:solidFill>
            <a:srgbClr val="000000">
              <a:alpha val="6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>
                <a:solidFill>
                  <a:schemeClr val="bg1"/>
                </a:solidFill>
              </a:rPr>
              <a:t>Kalifornia-Nebel</a:t>
            </a:r>
          </a:p>
          <a:p>
            <a:r>
              <a:rPr lang="de-DE">
                <a:solidFill>
                  <a:schemeClr val="bg1"/>
                </a:solidFill>
              </a:rPr>
              <a:t>rot: Emissionsnebel</a:t>
            </a:r>
          </a:p>
          <a:p>
            <a:r>
              <a:rPr lang="de-DE">
                <a:solidFill>
                  <a:schemeClr val="bg1"/>
                </a:solidFill>
              </a:rPr>
              <a:t>(Wasserstoffgas)</a:t>
            </a:r>
          </a:p>
        </p:txBody>
      </p:sp>
      <p:sp>
        <p:nvSpPr>
          <p:cNvPr id="3083" name="Oval 11"/>
          <p:cNvSpPr>
            <a:spLocks noChangeArrowheads="1"/>
          </p:cNvSpPr>
          <p:nvPr/>
        </p:nvSpPr>
        <p:spPr bwMode="auto">
          <a:xfrm rot="13593231">
            <a:off x="1766888" y="3771901"/>
            <a:ext cx="9059863" cy="1439862"/>
          </a:xfrm>
          <a:prstGeom prst="ellipse">
            <a:avLst/>
          </a:prstGeom>
          <a:noFill/>
          <a:ln w="38100">
            <a:solidFill>
              <a:srgbClr val="FFFF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3082" name="Text Box 10"/>
          <p:cNvSpPr txBox="1">
            <a:spLocks noChangeArrowheads="1"/>
          </p:cNvSpPr>
          <p:nvPr/>
        </p:nvSpPr>
        <p:spPr bwMode="auto">
          <a:xfrm>
            <a:off x="1524001" y="2924175"/>
            <a:ext cx="2042097" cy="923330"/>
          </a:xfrm>
          <a:prstGeom prst="rect">
            <a:avLst/>
          </a:prstGeom>
          <a:solidFill>
            <a:srgbClr val="000000">
              <a:alpha val="60001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de-DE" dirty="0">
                <a:solidFill>
                  <a:schemeClr val="bg1"/>
                </a:solidFill>
              </a:rPr>
              <a:t>scheinbar geringere</a:t>
            </a:r>
          </a:p>
          <a:p>
            <a:r>
              <a:rPr lang="de-DE" dirty="0">
                <a:solidFill>
                  <a:schemeClr val="bg1"/>
                </a:solidFill>
              </a:rPr>
              <a:t>Sterndichte</a:t>
            </a:r>
          </a:p>
          <a:p>
            <a:r>
              <a:rPr lang="de-DE" dirty="0">
                <a:solidFill>
                  <a:schemeClr val="bg1"/>
                </a:solidFill>
              </a:rPr>
              <a:t>(Staubabsorption)</a:t>
            </a:r>
          </a:p>
        </p:txBody>
      </p:sp>
    </p:spTree>
    <p:extLst>
      <p:ext uri="{BB962C8B-B14F-4D97-AF65-F5344CB8AC3E}">
        <p14:creationId xmlns:p14="http://schemas.microsoft.com/office/powerpoint/2010/main" val="315114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0" grpId="0" animBg="1"/>
      <p:bldP spid="3081" grpId="0" animBg="1"/>
      <p:bldP spid="3083" grpId="0" animBg="1"/>
      <p:bldP spid="3083" grpId="1" animBg="1"/>
      <p:bldP spid="308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1795</Words>
  <Application>Microsoft Office PowerPoint</Application>
  <PresentationFormat>Breitbild</PresentationFormat>
  <Paragraphs>369</Paragraphs>
  <Slides>92</Slides>
  <Notes>12</Notes>
  <HiddenSlides>1</HiddenSlides>
  <MMClips>11</MMClips>
  <ScaleCrop>false</ScaleCrop>
  <HeadingPairs>
    <vt:vector size="8" baseType="variant">
      <vt:variant>
        <vt:lpstr>Verwendete Schriftarten</vt:lpstr>
      </vt:variant>
      <vt:variant>
        <vt:i4>17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92</vt:i4>
      </vt:variant>
    </vt:vector>
  </HeadingPairs>
  <TitlesOfParts>
    <vt:vector size="111" baseType="lpstr">
      <vt:lpstr>MS PGothic</vt:lpstr>
      <vt:lpstr>MS PGothic</vt:lpstr>
      <vt:lpstr>Arial</vt:lpstr>
      <vt:lpstr>Baskerville Old Face</vt:lpstr>
      <vt:lpstr>Calibri</vt:lpstr>
      <vt:lpstr>Cambria Math</vt:lpstr>
      <vt:lpstr>Century Schoolbook</vt:lpstr>
      <vt:lpstr>Futura</vt:lpstr>
      <vt:lpstr>Gill Sans</vt:lpstr>
      <vt:lpstr>HG Mincho Light J</vt:lpstr>
      <vt:lpstr>Symbol</vt:lpstr>
      <vt:lpstr>Tahoma</vt:lpstr>
      <vt:lpstr>Times</vt:lpstr>
      <vt:lpstr>Times New Roman</vt:lpstr>
      <vt:lpstr>Verdana</vt:lpstr>
      <vt:lpstr>ヒラギノ明朝 ProN W3</vt:lpstr>
      <vt:lpstr>ヒラギノ角ゴ ProN W3</vt:lpstr>
      <vt:lpstr>Office Theme</vt:lpstr>
      <vt:lpstr>Photo Editor Photo</vt:lpstr>
      <vt:lpstr>Die Planetenwerkstatt</vt:lpstr>
      <vt:lpstr>PowerPoint-Präsentation</vt:lpstr>
      <vt:lpstr>PowerPoint-Präsentation</vt:lpstr>
      <vt:lpstr>PowerPoint-Präsentation</vt:lpstr>
      <vt:lpstr>PowerPoint-Präsentation</vt:lpstr>
      <vt:lpstr>Die Entdeckung der T Tauri Sterne</vt:lpstr>
      <vt:lpstr>Die Entdeckung der T Tauri Sterne</vt:lpstr>
      <vt:lpstr>Interstellares Medium: Gas &amp; Staub</vt:lpstr>
      <vt:lpstr>Interstellares Medium: Gas &amp; Staub</vt:lpstr>
      <vt:lpstr>Absorption und Emission</vt:lpstr>
      <vt:lpstr>Emissionsspektren</vt:lpstr>
      <vt:lpstr>ISM</vt:lpstr>
      <vt:lpstr>(Un)durchsichtiger Staub</vt:lpstr>
      <vt:lpstr>ISM - Staub</vt:lpstr>
      <vt:lpstr>Temperatur - Strahlung</vt:lpstr>
      <vt:lpstr>Elektromagnetische Spektrum</vt:lpstr>
      <vt:lpstr>Farbe = Wellenlänge</vt:lpstr>
      <vt:lpstr>Farbe = Wellenlänge</vt:lpstr>
      <vt:lpstr>Sterne entstehen ständig in der Milchstraße</vt:lpstr>
      <vt:lpstr>PowerPoint-Präsentation</vt:lpstr>
      <vt:lpstr>PowerPoint-Präsentation</vt:lpstr>
      <vt:lpstr>PowerPoint-Präsentation</vt:lpstr>
      <vt:lpstr>PowerPoint-Präsentation</vt:lpstr>
      <vt:lpstr>Eine Molekülwolke kollabiert</vt:lpstr>
      <vt:lpstr>Eine Molekülwolke kollabiert</vt:lpstr>
      <vt:lpstr>PowerPoint-Präsentation</vt:lpstr>
      <vt:lpstr>Stern und Scheibe bilden sich</vt:lpstr>
      <vt:lpstr>Ein Protostern entsteht</vt:lpstr>
      <vt:lpstr>PowerPoint-Präsentation</vt:lpstr>
      <vt:lpstr>Gibt es Akkretionsscheiben?</vt:lpstr>
      <vt:lpstr>PowerPoint-Präsentation</vt:lpstr>
      <vt:lpstr>Scheiben und Hüllen um junge Sterne</vt:lpstr>
      <vt:lpstr>Jets/Ausflüsse</vt:lpstr>
      <vt:lpstr>Scheiben um Sterne </vt:lpstr>
      <vt:lpstr>Elektromagnetische Spektrum</vt:lpstr>
      <vt:lpstr>Strahlungseigenschaften von  Sternen &amp; Scheiben</vt:lpstr>
      <vt:lpstr>Sternentstehung! Planeten?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Kondensationsphase</vt:lpstr>
      <vt:lpstr>Kondensationsphase</vt:lpstr>
      <vt:lpstr>Kondensationsphase</vt:lpstr>
      <vt:lpstr>Koagulationssphase</vt:lpstr>
      <vt:lpstr>Agglomerationssphase</vt:lpstr>
      <vt:lpstr>Akkretionssphase</vt:lpstr>
      <vt:lpstr>Computer Simulationen</vt:lpstr>
      <vt:lpstr>Computer Simulationen</vt:lpstr>
      <vt:lpstr>Merkur und der Mond: Krater</vt:lpstr>
      <vt:lpstr>67P/Tschurjumow-Gerasimenko </vt:lpstr>
      <vt:lpstr>Ausbildung der Planeten</vt:lpstr>
      <vt:lpstr>Planeten-Typen</vt:lpstr>
      <vt:lpstr>PowerPoint-Präsentation</vt:lpstr>
      <vt:lpstr>Ausbildung der Planeten</vt:lpstr>
      <vt:lpstr>PowerPoint-Präsentation</vt:lpstr>
      <vt:lpstr>Staub eisgekühlt</vt:lpstr>
      <vt:lpstr>PowerPoint-Präsentation</vt:lpstr>
      <vt:lpstr>Eis und Schnee</vt:lpstr>
      <vt:lpstr>Theorie &amp; Praxis</vt:lpstr>
      <vt:lpstr>PowerPoint-Präsentation</vt:lpstr>
      <vt:lpstr>PowerPoint-Präsentation</vt:lpstr>
      <vt:lpstr>PowerPoint-Präsentation</vt:lpstr>
      <vt:lpstr>Alles gut – oder?</vt:lpstr>
      <vt:lpstr>„Heiße Jupiter“</vt:lpstr>
      <vt:lpstr>Wachstums-Schwierigkeiten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Wachstums-Schwierigkeiten</vt:lpstr>
      <vt:lpstr>Partikel-Einfang</vt:lpstr>
      <vt:lpstr>Partikel-Einfang</vt:lpstr>
      <vt:lpstr>PowerPoint-Präsentation</vt:lpstr>
      <vt:lpstr>PowerPoint-Präsentation</vt:lpstr>
      <vt:lpstr>PowerPoint-Präsentation</vt:lpstr>
      <vt:lpstr>Verdichtungen in Scheiben</vt:lpstr>
      <vt:lpstr>Eis vs. Staub/Sand</vt:lpstr>
      <vt:lpstr>PowerPoint-Präsentation</vt:lpstr>
      <vt:lpstr>Eis vs. Staub/Sand</vt:lpstr>
      <vt:lpstr>Eis und Schnee</vt:lpstr>
      <vt:lpstr>HL Tau</vt:lpstr>
      <vt:lpstr>HL Tau</vt:lpstr>
      <vt:lpstr>HL Tau</vt:lpstr>
      <vt:lpstr>Planetenentstehung “live”</vt:lpstr>
      <vt:lpstr>Vielen Dank für Ihre Aufmerksamkeit</vt:lpstr>
      <vt:lpstr>PowerPoint-Präsentation</vt:lpstr>
      <vt:lpstr>Vielen Dank für Ihre Aufmerksamkeit!</vt:lpstr>
      <vt:lpstr>Das Interstellare Medium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Markus Röllig</dc:creator>
  <cp:lastModifiedBy>Markus Röllig</cp:lastModifiedBy>
  <cp:revision>92</cp:revision>
  <dcterms:created xsi:type="dcterms:W3CDTF">2015-07-06T14:41:19Z</dcterms:created>
  <dcterms:modified xsi:type="dcterms:W3CDTF">2015-07-10T16:08:04Z</dcterms:modified>
</cp:coreProperties>
</file>